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44" r:id="rId3"/>
    <p:sldId id="345" r:id="rId4"/>
    <p:sldId id="305" r:id="rId5"/>
    <p:sldId id="346" r:id="rId6"/>
    <p:sldId id="313" r:id="rId7"/>
    <p:sldId id="393" r:id="rId8"/>
    <p:sldId id="394" r:id="rId9"/>
    <p:sldId id="348" r:id="rId10"/>
    <p:sldId id="320" r:id="rId11"/>
    <p:sldId id="349" r:id="rId12"/>
    <p:sldId id="332" r:id="rId13"/>
    <p:sldId id="350" r:id="rId14"/>
    <p:sldId id="333" r:id="rId15"/>
    <p:sldId id="351" r:id="rId16"/>
    <p:sldId id="339" r:id="rId17"/>
    <p:sldId id="352" r:id="rId18"/>
    <p:sldId id="340" r:id="rId19"/>
    <p:sldId id="353" r:id="rId20"/>
    <p:sldId id="341" r:id="rId21"/>
    <p:sldId id="354" r:id="rId22"/>
    <p:sldId id="342" r:id="rId23"/>
    <p:sldId id="355" r:id="rId24"/>
    <p:sldId id="343" r:id="rId25"/>
    <p:sldId id="303" r:id="rId26"/>
    <p:sldId id="392" r:id="rId27"/>
    <p:sldId id="265" r:id="rId28"/>
    <p:sldId id="287" r:id="rId29"/>
    <p:sldId id="263" r:id="rId30"/>
    <p:sldId id="288" r:id="rId31"/>
    <p:sldId id="289" r:id="rId32"/>
    <p:sldId id="291" r:id="rId33"/>
    <p:sldId id="29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2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37.64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4073.70996"/>
      <inkml:brushProperty name="anchorY" value="-3630.7373"/>
      <inkml:brushProperty name="scaleFactor" value="0.5"/>
    </inkml:brush>
  </inkml:definitions>
  <inkml:trace contextRef="#ctx0" brushRef="#br0">0 0 24575,'2464'0'0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48.23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9106.92578"/>
      <inkml:brushProperty name="anchorY" value="-4711.50977"/>
      <inkml:brushProperty name="scaleFactor" value="0.5"/>
    </inkml:brush>
  </inkml:definitions>
  <inkml:trace contextRef="#ctx0" brushRef="#br0">1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7:59:58.07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0376.92578"/>
      <inkml:brushProperty name="anchorY" value="-5981.50977"/>
      <inkml:brushProperty name="scaleFactor" value="0.5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600" y="1447800"/>
            <a:ext cx="10464800" cy="1295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429000"/>
            <a:ext cx="10160000" cy="10668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BE19C0DE-C078-4586-94EC-518557DE64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5663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98552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10464800" cy="4495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D52EE-2EC2-4889-BE6E-7EB8E38B3E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2232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295FE-F8B1-4B4D-B3A7-33303EC747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0106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5283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905000"/>
            <a:ext cx="5283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E366D-20AC-4469-B201-4C3CE52308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2912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7F8811-BB39-4063-B54B-0B0CD125FC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6463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8DAC2-F742-47E7-BDFB-501D2002B4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7002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0C83D-E769-49CD-A97B-6CE4F4D319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0867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732AF-82A3-432F-8A42-4A4275DE0E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730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6E6EE8-63E5-42DA-A7C1-04B4B19F4C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8379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39B9F-2C80-4DC8-85FD-39014D0EA8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166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85800"/>
            <a:ext cx="2692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85800"/>
            <a:ext cx="7874000" cy="5715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89B3F-BCC9-4654-9345-B524E2460B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7092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935BB-9B98-4BDB-A06C-93E7384137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06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0B0F9-BF56-4D18-A076-05EDE9C9F3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28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6CCDE-CC40-40D1-8929-702663C2F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75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6C9AC-265B-4F0D-A62E-2929717D26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14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F7F9C-03E2-4946-A2F3-1E720FCD25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92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FA0EC-76F0-4A0B-914C-5662515C7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62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EB23C-6DE0-4F7D-9378-6130F2A1B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04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156A1-558D-429B-8FD5-386235381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70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DE9C3-F49C-4EE4-84AF-5F872C08B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44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46C8C-70AA-4DCD-85C0-895DCDD2A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63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CA54F-2DAB-49B1-AB4F-D7D61EB89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0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05000"/>
            <a:ext cx="1076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bullet text</a:t>
            </a:r>
          </a:p>
          <a:p>
            <a:pPr lvl="2"/>
            <a:r>
              <a:rPr lang="en-US" dirty="0"/>
              <a:t>Third level bullet text</a:t>
            </a:r>
          </a:p>
          <a:p>
            <a:pPr lvl="3"/>
            <a:r>
              <a:rPr lang="en-US" dirty="0"/>
              <a:t> Fourth level bullet text</a:t>
            </a:r>
          </a:p>
          <a:p>
            <a:pPr lvl="4"/>
            <a:r>
              <a:rPr lang="en-US" dirty="0"/>
              <a:t>Fifth level bullet text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85800"/>
            <a:ext cx="1076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629400"/>
            <a:ext cx="3860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6629400"/>
            <a:ext cx="2540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0E473B5A-C5D8-4A29-98C2-A74172270B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51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accent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accent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ＭＳ Ｐゴシック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047CD3-EE9A-4B76-9CF3-0065BC8328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4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11" Type="http://schemas.openxmlformats.org/officeDocument/2006/relationships/customXml" Target="../ink/ink3.xml"/><Relationship Id="rId5" Type="http://schemas.openxmlformats.org/officeDocument/2006/relationships/customXml" Target="../ink/ink1.xml"/><Relationship Id="rId10" Type="http://schemas.openxmlformats.org/officeDocument/2006/relationships/image" Target="../media/image50.png"/><Relationship Id="rId4" Type="http://schemas.openxmlformats.org/officeDocument/2006/relationships/image" Target="../media/image5.png"/><Relationship Id="rId9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204B-902A-B094-C1FA-A6024A93E9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FA624-44C8-6C62-2240-3E6DD784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Reformation quiz intro">
            <a:hlinkClick r:id="" action="ppaction://media"/>
            <a:extLst>
              <a:ext uri="{FF2B5EF4-FFF2-40B4-BE49-F238E27FC236}">
                <a16:creationId xmlns:a16="http://schemas.microsoft.com/office/drawing/2014/main" id="{503CF924-9A9D-2F30-60F7-E08A812424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20250"/>
      </p:ext>
    </p:extLst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formation quiz lady1">
            <a:hlinkClick r:id="" action="ppaction://media"/>
            <a:extLst>
              <a:ext uri="{FF2B5EF4-FFF2-40B4-BE49-F238E27FC236}">
                <a16:creationId xmlns:a16="http://schemas.microsoft.com/office/drawing/2014/main" id="{45477CBE-6E30-7157-FFEE-7768FDD8C5B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/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3234025240"/>
      </p:ext>
    </p:extLst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5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8D1A3-D627-859E-7DAC-8AA3DD625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on a blue wall&#10;&#10;AI-generated content may be incorrect.">
            <a:extLst>
              <a:ext uri="{FF2B5EF4-FFF2-40B4-BE49-F238E27FC236}">
                <a16:creationId xmlns:a16="http://schemas.microsoft.com/office/drawing/2014/main" id="{8E8B5DAF-CAC4-C35A-020D-398DC9CC4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1649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45FA6C-3466-12F1-9A3F-79B097F916E3}"/>
              </a:ext>
            </a:extLst>
          </p:cNvPr>
          <p:cNvSpPr txBox="1"/>
          <p:nvPr/>
        </p:nvSpPr>
        <p:spPr>
          <a:xfrm>
            <a:off x="3503488" y="699247"/>
            <a:ext cx="689395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QUICK QUIZ</a:t>
            </a:r>
          </a:p>
          <a:p>
            <a:pPr algn="ctr"/>
            <a:r>
              <a:rPr lang="en-US" sz="5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on</a:t>
            </a:r>
          </a:p>
          <a:p>
            <a:pPr algn="ctr"/>
            <a:r>
              <a:rPr lang="en-US" sz="8000" b="1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Nehemiah 13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243219E-EED1-C209-F7CD-B63C59F9D610}"/>
                  </a:ext>
                </a:extLst>
              </p14:cNvPr>
              <p14:cNvContentPartPr/>
              <p14:nvPr/>
            </p14:nvContentPartPr>
            <p14:xfrm>
              <a:off x="8834717" y="3873058"/>
              <a:ext cx="887159" cy="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243219E-EED1-C209-F7CD-B63C59F9D6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16722" y="3837058"/>
                <a:ext cx="922789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38A61B8-4179-C23C-202A-5D0C0D17D8F0}"/>
                  </a:ext>
                </a:extLst>
              </p14:cNvPr>
              <p14:cNvContentPartPr/>
              <p14:nvPr/>
            </p14:nvContentPartPr>
            <p14:xfrm>
              <a:off x="-1089283" y="3112738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38A61B8-4179-C23C-202A-5D0C0D17D8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106923" y="309509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5B158DD-7A80-1FB2-97D8-CE99141EBC00}"/>
                  </a:ext>
                </a:extLst>
              </p14:cNvPr>
              <p14:cNvContentPartPr/>
              <p14:nvPr/>
            </p14:nvContentPartPr>
            <p14:xfrm>
              <a:off x="-1047883" y="3225778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5B158DD-7A80-1FB2-97D8-CE99141EBC0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065883" y="3208138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Logo_Ident - 7">
            <a:hlinkClick r:id="" action="ppaction://media"/>
            <a:extLst>
              <a:ext uri="{FF2B5EF4-FFF2-40B4-BE49-F238E27FC236}">
                <a16:creationId xmlns:a16="http://schemas.microsoft.com/office/drawing/2014/main" id="{0BFE5AC2-8D1F-06B3-0B2F-9E9266E83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72635" y="71974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57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B56CF-09A7-9342-7BD2-BC59E552A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B57E-9BD9-91DD-5278-7DE74FE1D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4786377E-6E6B-3797-A180-5A1FE70124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BE27C4A-5266-1884-7959-03FA8AE41147}"/>
              </a:ext>
            </a:extLst>
          </p:cNvPr>
          <p:cNvSpPr txBox="1">
            <a:spLocks/>
          </p:cNvSpPr>
          <p:nvPr/>
        </p:nvSpPr>
        <p:spPr bwMode="auto">
          <a:xfrm>
            <a:off x="1645403" y="760412"/>
            <a:ext cx="914400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1. On his return to Jerusalem, Nehemiah corrected four specific areas of failure. What were they?</a:t>
            </a:r>
          </a:p>
        </p:txBody>
      </p:sp>
    </p:spTree>
    <p:extLst>
      <p:ext uri="{BB962C8B-B14F-4D97-AF65-F5344CB8AC3E}">
        <p14:creationId xmlns:p14="http://schemas.microsoft.com/office/powerpoint/2010/main" val="396653414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FFCFB-0589-F606-1B1A-7B50B6524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C7F5-4FA8-D504-6FBC-657C355F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C6BA209A-3592-78BB-550F-07E27390D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7F46EB-B600-7D74-B9E3-2542E0180656}"/>
              </a:ext>
            </a:extLst>
          </p:cNvPr>
          <p:cNvSpPr txBox="1"/>
          <p:nvPr/>
        </p:nvSpPr>
        <p:spPr>
          <a:xfrm>
            <a:off x="1524000" y="2514600"/>
            <a:ext cx="938680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Forbidden ecclesiastical alliances, a lack of financial giving, breaking the Sabbath, and intermarriage with non-believers.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B80B32-7FB6-0D7D-4C47-1A59720AF776}"/>
              </a:ext>
            </a:extLst>
          </p:cNvPr>
          <p:cNvSpPr txBox="1">
            <a:spLocks/>
          </p:cNvSpPr>
          <p:nvPr/>
        </p:nvSpPr>
        <p:spPr bwMode="auto">
          <a:xfrm>
            <a:off x="1645403" y="760412"/>
            <a:ext cx="914400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1. On his return to Jerusalem, Nehemiah corrected four specific areas of failure. What were they?</a:t>
            </a:r>
          </a:p>
        </p:txBody>
      </p:sp>
      <p:pic>
        <p:nvPicPr>
          <p:cNvPr id="3" name="reformation-a1">
            <a:hlinkClick r:id="" action="ppaction://media"/>
            <a:extLst>
              <a:ext uri="{FF2B5EF4-FFF2-40B4-BE49-F238E27FC236}">
                <a16:creationId xmlns:a16="http://schemas.microsoft.com/office/drawing/2014/main" id="{5C2B3A0B-583B-5AAC-438D-F2A9EBA7A0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5793" y="72257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402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6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10E47-1ABD-22BD-6B2D-AC9244B15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3366C-0846-E666-9330-D9E5B1F07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0C884C0F-8118-8292-24A8-96B992662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0DC8C35-004C-4BAA-CEFA-A1EE59CE89EA}"/>
              </a:ext>
            </a:extLst>
          </p:cNvPr>
          <p:cNvSpPr txBox="1">
            <a:spLocks/>
          </p:cNvSpPr>
          <p:nvPr/>
        </p:nvSpPr>
        <p:spPr bwMode="auto">
          <a:xfrm>
            <a:off x="1394847" y="1211094"/>
            <a:ext cx="927315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36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2. What was the “eviction from the temple” problem in Nehemiah 13:4-5? What was Nehemiah's response when he heard about the situation?</a:t>
            </a:r>
            <a:b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en-US" sz="4000" b="1" kern="0" dirty="0">
              <a:solidFill>
                <a:srgbClr val="00B0F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4" name="reformation-q2-copy">
            <a:hlinkClick r:id="" action="ppaction://media"/>
            <a:extLst>
              <a:ext uri="{FF2B5EF4-FFF2-40B4-BE49-F238E27FC236}">
                <a16:creationId xmlns:a16="http://schemas.microsoft.com/office/drawing/2014/main" id="{E74B859E-527A-C682-C463-C8D7290162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3132" y="70387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27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E36E5-F1F4-F6AC-6C70-77471BF91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3347E-EA6C-21EA-75B3-CAC92C18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DE11FBC5-056B-65DB-C429-06EFDCC268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F4C236-4A76-14F6-1446-95C63D1F8439}"/>
              </a:ext>
            </a:extLst>
          </p:cNvPr>
          <p:cNvSpPr txBox="1"/>
          <p:nvPr/>
        </p:nvSpPr>
        <p:spPr>
          <a:xfrm>
            <a:off x="1524000" y="3033509"/>
            <a:ext cx="862190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While Nehemiah was in Babylon, the High Priest allowed </a:t>
            </a:r>
            <a:r>
              <a:rPr lang="en-US" sz="4000" b="1" dirty="0" err="1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Tobiah</a:t>
            </a:r>
            <a:r>
              <a:rPr lang="en-US" sz="40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 to reside in the Temple. Nehemiah threw him and his things out.</a:t>
            </a:r>
          </a:p>
        </p:txBody>
      </p:sp>
      <p:pic>
        <p:nvPicPr>
          <p:cNvPr id="3" name="reformation-a2">
            <a:hlinkClick r:id="" action="ppaction://media"/>
            <a:extLst>
              <a:ext uri="{FF2B5EF4-FFF2-40B4-BE49-F238E27FC236}">
                <a16:creationId xmlns:a16="http://schemas.microsoft.com/office/drawing/2014/main" id="{DCAC2508-885D-261B-336D-4DD97C035B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0859" y="7313324"/>
            <a:ext cx="609600" cy="6096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91E018C-6E90-EFC6-8448-E73318ED3DB9}"/>
              </a:ext>
            </a:extLst>
          </p:cNvPr>
          <p:cNvSpPr txBox="1">
            <a:spLocks/>
          </p:cNvSpPr>
          <p:nvPr/>
        </p:nvSpPr>
        <p:spPr bwMode="auto">
          <a:xfrm>
            <a:off x="1394847" y="1211094"/>
            <a:ext cx="927315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36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2. What was the “eviction from the temple” problem in Nehemiah 13:4-5? What was Nehemiah's response when he heard about the situation?</a:t>
            </a:r>
            <a:b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en-US" sz="4000" b="1" kern="0" dirty="0">
              <a:solidFill>
                <a:srgbClr val="00B0F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6766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998B6-7542-B4F0-1322-E6387B40B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2936A-752C-552A-B627-5ED77CC7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89F09113-D0AE-19DD-2C10-58DAD575F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CD7B9A8-7D50-DBC1-48E2-21427D25183E}"/>
              </a:ext>
            </a:extLst>
          </p:cNvPr>
          <p:cNvSpPr txBox="1">
            <a:spLocks/>
          </p:cNvSpPr>
          <p:nvPr/>
        </p:nvSpPr>
        <p:spPr bwMode="auto">
          <a:xfrm>
            <a:off x="1369887" y="1143000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3. Who was Balaam? Who hired him? What was he hired to do? What happened instead? (See Numbers 22-24.)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1446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F28EA-B85D-5423-FEB6-927667D2B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6079F-CD87-F68A-BF4A-D50B51A6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7FD619CE-DF37-0444-60F6-359A114A7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D07039-24F0-5FCC-1E24-969AFBD11918}"/>
              </a:ext>
            </a:extLst>
          </p:cNvPr>
          <p:cNvSpPr txBox="1"/>
          <p:nvPr/>
        </p:nvSpPr>
        <p:spPr>
          <a:xfrm>
            <a:off x="1369888" y="3126957"/>
            <a:ext cx="92981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Balaam was a “prophet for hire” obtained by the Moabites to curse the Israelites. God turned that curse into a blessing.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AD81AF0-D80B-FA53-CBCA-D16744C33CED}"/>
              </a:ext>
            </a:extLst>
          </p:cNvPr>
          <p:cNvSpPr txBox="1">
            <a:spLocks/>
          </p:cNvSpPr>
          <p:nvPr/>
        </p:nvSpPr>
        <p:spPr bwMode="auto">
          <a:xfrm>
            <a:off x="1369887" y="1143000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3. Who was Balaam? Who hired him? What was he hired to do? What happened instead? (See Numbers 22-24.)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pic>
        <p:nvPicPr>
          <p:cNvPr id="3" name="reformation-a3">
            <a:hlinkClick r:id="" action="ppaction://media"/>
            <a:extLst>
              <a:ext uri="{FF2B5EF4-FFF2-40B4-BE49-F238E27FC236}">
                <a16:creationId xmlns:a16="http://schemas.microsoft.com/office/drawing/2014/main" id="{8676C9F7-78A9-FBC6-6644-8FCA72BE16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65114" y="70047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76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E2DC7-7914-5D23-7BCB-D44F87FC3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CFB3D588-6CB8-79ED-4C3B-42D940742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0690"/>
            <a:ext cx="12192000" cy="692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DB38D1-71BE-0E9A-AE5D-695E8BDB596C}"/>
              </a:ext>
            </a:extLst>
          </p:cNvPr>
          <p:cNvSpPr txBox="1">
            <a:spLocks/>
          </p:cNvSpPr>
          <p:nvPr/>
        </p:nvSpPr>
        <p:spPr bwMode="auto">
          <a:xfrm>
            <a:off x="1282700" y="1235540"/>
            <a:ext cx="9479346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4. The people had stopped keeping their financial commitments to God. How did Nehemiah handle this problem?</a:t>
            </a:r>
            <a:b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84C6A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284C6A">
                  <a:lumMod val="75000"/>
                </a:srgbClr>
              </a:solidFill>
              <a:effectLst/>
              <a:uLnTx/>
              <a:uFillTx/>
              <a:latin typeface="Trebuchet MS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523681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BF199-2F87-5C91-1F8C-61C9083E6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2BF8CCA2-7648-F71B-D79F-BEDCC97E4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0690"/>
            <a:ext cx="12192000" cy="692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F76D72-6DD6-618D-C475-03CECB67C92A}"/>
              </a:ext>
            </a:extLst>
          </p:cNvPr>
          <p:cNvSpPr txBox="1"/>
          <p:nvPr/>
        </p:nvSpPr>
        <p:spPr>
          <a:xfrm>
            <a:off x="1282700" y="2831609"/>
            <a:ext cx="947934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First, he rebuked the people. Then he appointed treasurers and faithful overseers. This assured a system of checks and balances.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D9963E-D017-3AB1-3BCD-A45DCB839DDA}"/>
              </a:ext>
            </a:extLst>
          </p:cNvPr>
          <p:cNvSpPr txBox="1">
            <a:spLocks/>
          </p:cNvSpPr>
          <p:nvPr/>
        </p:nvSpPr>
        <p:spPr bwMode="auto">
          <a:xfrm>
            <a:off x="1282700" y="1235540"/>
            <a:ext cx="9479346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4. The people had stopped keeping their financial commitments to God. How did Nehemiah handle this problem?</a:t>
            </a:r>
            <a:b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84C6A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284C6A">
                  <a:lumMod val="75000"/>
                </a:srgbClr>
              </a:solidFill>
              <a:effectLst/>
              <a:uLnTx/>
              <a:uFillTx/>
              <a:latin typeface="Trebuchet MS"/>
              <a:ea typeface="+mj-ea"/>
              <a:cs typeface="+mj-cs"/>
            </a:endParaRPr>
          </a:p>
        </p:txBody>
      </p:sp>
      <p:pic>
        <p:nvPicPr>
          <p:cNvPr id="9" name="reformation-a4">
            <a:hlinkClick r:id="" action="ppaction://media"/>
            <a:extLst>
              <a:ext uri="{FF2B5EF4-FFF2-40B4-BE49-F238E27FC236}">
                <a16:creationId xmlns:a16="http://schemas.microsoft.com/office/drawing/2014/main" id="{73FF4E02-2832-D6B2-680B-E43A424D6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60988" y="70317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36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7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395C3-D819-B44A-0674-01A11FCE3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941A-EA3A-784B-A34A-085D0040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E57D66C2-A1D2-27C3-E66E-59833FE84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A3AC15E-4BBA-96E2-D4DB-2FDC6758D6F1}"/>
              </a:ext>
            </a:extLst>
          </p:cNvPr>
          <p:cNvSpPr txBox="1">
            <a:spLocks/>
          </p:cNvSpPr>
          <p:nvPr/>
        </p:nvSpPr>
        <p:spPr bwMode="auto">
          <a:xfrm>
            <a:off x="1446943" y="1059157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5. Which prophet, a contemporary of Nehemiah, also spoke of giving?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88839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24681-B1AB-8E39-FF46-D21C189F1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C63B5-E213-FA7B-19A6-0CB23CA8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513F6933-737D-090B-0EFF-535F874D2F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90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8D46AB-BE79-8D1E-5B3E-30DD9EC35518}"/>
              </a:ext>
            </a:extLst>
          </p:cNvPr>
          <p:cNvSpPr txBox="1">
            <a:spLocks/>
          </p:cNvSpPr>
          <p:nvPr/>
        </p:nvSpPr>
        <p:spPr bwMode="auto">
          <a:xfrm>
            <a:off x="1446943" y="1059157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000" b="1" kern="0" dirty="0">
                <a:solidFill>
                  <a:srgbClr val="00B0F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5. Which prophet, a contemporary of Nehemiah, also spoke of giving?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Dreaming Outloud Pro" panose="03050502040302030504" pitchFamily="66" charset="0"/>
              <a:ea typeface="+mj-ea"/>
              <a:cs typeface="Dreaming Outloud Pro" panose="030505020403020305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BADA48-38AA-9F6A-A91C-4A9E97AF7C2D}"/>
              </a:ext>
            </a:extLst>
          </p:cNvPr>
          <p:cNvSpPr txBox="1"/>
          <p:nvPr/>
        </p:nvSpPr>
        <p:spPr>
          <a:xfrm>
            <a:off x="1524000" y="2356145"/>
            <a:ext cx="929811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Malachi. </a:t>
            </a:r>
            <a:r>
              <a:rPr lang="en-US" sz="3200" b="1" dirty="0">
                <a:solidFill>
                  <a:srgbClr val="2F2B20"/>
                </a:solidFill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(Malachi 3:10 - Bring the whole tithe into the storehouse, that there may be food in my house. Test me in this,” says the Lord Almighty, “and see if I will not throw open the floodgates of heaven and pour out so much blessing that there will not be room enough to store it.)</a:t>
            </a:r>
          </a:p>
        </p:txBody>
      </p:sp>
      <p:pic>
        <p:nvPicPr>
          <p:cNvPr id="4" name="reformation-a5">
            <a:hlinkClick r:id="" action="ppaction://media"/>
            <a:extLst>
              <a:ext uri="{FF2B5EF4-FFF2-40B4-BE49-F238E27FC236}">
                <a16:creationId xmlns:a16="http://schemas.microsoft.com/office/drawing/2014/main" id="{365B03C3-C77F-C288-A399-8101D9A26C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75389" y="71722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49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6CB7A-1C57-03FF-F029-A2F2D2C4C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7C43D-7210-D313-11E3-751284A6B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DABBF55E-8F4D-1C68-E53C-79739069C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72A10E5-9B07-77C6-C36A-B0991D118F03}"/>
              </a:ext>
            </a:extLst>
          </p:cNvPr>
          <p:cNvSpPr txBox="1">
            <a:spLocks/>
          </p:cNvSpPr>
          <p:nvPr/>
        </p:nvSpPr>
        <p:spPr bwMode="auto">
          <a:xfrm>
            <a:off x="1446943" y="1328098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6. What are the purposes of the Sabbath? How did Nehemiah deal with the failure to keep the Sabbath? </a:t>
            </a:r>
          </a:p>
        </p:txBody>
      </p:sp>
    </p:spTree>
    <p:extLst>
      <p:ext uri="{BB962C8B-B14F-4D97-AF65-F5344CB8AC3E}">
        <p14:creationId xmlns:p14="http://schemas.microsoft.com/office/powerpoint/2010/main" val="158712829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4ED82-7BEE-0667-35B9-E179EC838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C6629-05B5-FC2E-89BB-D398D8279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FC943F5E-F2A8-C07A-4A86-B419C7A2E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869CFE9-6418-DA64-D884-A302B6F6BC61}"/>
              </a:ext>
            </a:extLst>
          </p:cNvPr>
          <p:cNvSpPr txBox="1">
            <a:spLocks/>
          </p:cNvSpPr>
          <p:nvPr/>
        </p:nvSpPr>
        <p:spPr bwMode="auto">
          <a:xfrm>
            <a:off x="1446943" y="1328098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6. What are the purposes of the Sabbath? How did Nehemiah deal with the failure to keep the Sabbath?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B73663-6D34-54F4-1ECF-43EC6D610DFC}"/>
              </a:ext>
            </a:extLst>
          </p:cNvPr>
          <p:cNvSpPr txBox="1"/>
          <p:nvPr/>
        </p:nvSpPr>
        <p:spPr>
          <a:xfrm>
            <a:off x="1524001" y="3339135"/>
            <a:ext cx="89117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The Sabbath was for rest and worship. Nehemiah rebuked the offenders and forbade any trade on the day.</a:t>
            </a:r>
          </a:p>
        </p:txBody>
      </p:sp>
      <p:pic>
        <p:nvPicPr>
          <p:cNvPr id="4" name="reformation-a6">
            <a:hlinkClick r:id="" action="ppaction://media"/>
            <a:extLst>
              <a:ext uri="{FF2B5EF4-FFF2-40B4-BE49-F238E27FC236}">
                <a16:creationId xmlns:a16="http://schemas.microsoft.com/office/drawing/2014/main" id="{2A57B13C-610D-B92A-399E-B4A8ACC24C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1407" y="73013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04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4EC58-41A8-34D5-41AB-C630C35A8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2F52E-A866-F020-545C-370603FAA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7E3D17FA-B388-5E0D-046A-EFB188E48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9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DFB6AE8-7D83-DD89-48E0-DBCCCFEDC9AA}"/>
              </a:ext>
            </a:extLst>
          </p:cNvPr>
          <p:cNvSpPr txBox="1">
            <a:spLocks/>
          </p:cNvSpPr>
          <p:nvPr/>
        </p:nvSpPr>
        <p:spPr bwMode="auto">
          <a:xfrm>
            <a:off x="1524000" y="946968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7. What happened because of "spiritually mixed marriages" in Nehemiah's day?</a:t>
            </a:r>
          </a:p>
        </p:txBody>
      </p:sp>
    </p:spTree>
    <p:extLst>
      <p:ext uri="{BB962C8B-B14F-4D97-AF65-F5344CB8AC3E}">
        <p14:creationId xmlns:p14="http://schemas.microsoft.com/office/powerpoint/2010/main" val="223576050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D4DF0-6A2A-6C35-F08D-9A3097B5B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61386-390D-2A54-D592-0E5B12E41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63879DD1-5B5C-B2E0-C730-0731307DF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9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CEE1925-260F-6AA8-4A56-A6B889B31E00}"/>
              </a:ext>
            </a:extLst>
          </p:cNvPr>
          <p:cNvSpPr txBox="1">
            <a:spLocks/>
          </p:cNvSpPr>
          <p:nvPr/>
        </p:nvSpPr>
        <p:spPr bwMode="auto">
          <a:xfrm>
            <a:off x="1524000" y="946968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7. What happened because of "spiritually mixed marriages" in Nehemiah's day?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B08423-C0EE-C69B-E4F3-66BD8F20F11B}"/>
              </a:ext>
            </a:extLst>
          </p:cNvPr>
          <p:cNvSpPr txBox="1"/>
          <p:nvPr/>
        </p:nvSpPr>
        <p:spPr>
          <a:xfrm>
            <a:off x="1524000" y="2512772"/>
            <a:ext cx="91233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The people intermarried and brought problems on themselves. The Word of God became diluted, loyalty became diffused, and families became less united around God.</a:t>
            </a:r>
          </a:p>
        </p:txBody>
      </p:sp>
      <p:pic>
        <p:nvPicPr>
          <p:cNvPr id="4" name="reformation-a7">
            <a:hlinkClick r:id="" action="ppaction://media"/>
            <a:extLst>
              <a:ext uri="{FF2B5EF4-FFF2-40B4-BE49-F238E27FC236}">
                <a16:creationId xmlns:a16="http://schemas.microsoft.com/office/drawing/2014/main" id="{0523CDF3-3055-0B1E-F63E-8F4B2612A7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21276" y="71189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639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31D74-1491-A3C9-3669-FC5E763E4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88969-51A3-50F1-7E53-417D8CC5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5D27229F-1506-016C-82A1-75483A4CE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318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6C37527-A3C7-6B5C-8D51-CEBED189DC6E}"/>
              </a:ext>
            </a:extLst>
          </p:cNvPr>
          <p:cNvSpPr txBox="1">
            <a:spLocks/>
          </p:cNvSpPr>
          <p:nvPr/>
        </p:nvSpPr>
        <p:spPr bwMode="auto">
          <a:xfrm>
            <a:off x="1446942" y="951706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8. How did Nehemiah handle those who had married outside of the people of God? (25 ff)</a:t>
            </a:r>
          </a:p>
        </p:txBody>
      </p:sp>
    </p:spTree>
    <p:extLst>
      <p:ext uri="{BB962C8B-B14F-4D97-AF65-F5344CB8AC3E}">
        <p14:creationId xmlns:p14="http://schemas.microsoft.com/office/powerpoint/2010/main" val="122421018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F5EE3-C469-395E-67B5-E921315FE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3415-82AA-E850-6D3B-EAEF7F36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B52ACD3C-49B8-477E-5444-00A872BEEA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318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3753F73-D482-905D-3ADD-A9C703397033}"/>
              </a:ext>
            </a:extLst>
          </p:cNvPr>
          <p:cNvSpPr txBox="1">
            <a:spLocks/>
          </p:cNvSpPr>
          <p:nvPr/>
        </p:nvSpPr>
        <p:spPr bwMode="auto">
          <a:xfrm>
            <a:off x="1446942" y="951706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8. How did Nehemiah handle those who had married outside of the people of God? (25 ff)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D6B611-3E5F-E703-6049-F0F2A158F36C}"/>
              </a:ext>
            </a:extLst>
          </p:cNvPr>
          <p:cNvSpPr txBox="1"/>
          <p:nvPr/>
        </p:nvSpPr>
        <p:spPr>
          <a:xfrm>
            <a:off x="1446942" y="2972202"/>
            <a:ext cx="9855201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He rebuked them, physically punished the sinners, and drove off the most prominent offender.</a:t>
            </a:r>
          </a:p>
        </p:txBody>
      </p:sp>
      <p:pic>
        <p:nvPicPr>
          <p:cNvPr id="4" name="reformation-a8">
            <a:hlinkClick r:id="" action="ppaction://media"/>
            <a:extLst>
              <a:ext uri="{FF2B5EF4-FFF2-40B4-BE49-F238E27FC236}">
                <a16:creationId xmlns:a16="http://schemas.microsoft.com/office/drawing/2014/main" id="{0C7E3002-ED50-4123-88C7-7D8BBBC52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53456" y="7030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33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60F4A-4F1E-8F40-13B0-751D54078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61EC0-C97D-67D1-2186-23EBB8DD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1AF0EE60-09AC-32B5-EEF4-4221F13C8F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9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7FDDD7B-FC7E-82BA-0AFA-8FC8E09BFD81}"/>
              </a:ext>
            </a:extLst>
          </p:cNvPr>
          <p:cNvSpPr txBox="1">
            <a:spLocks/>
          </p:cNvSpPr>
          <p:nvPr/>
        </p:nvSpPr>
        <p:spPr bwMode="auto">
          <a:xfrm>
            <a:off x="1524000" y="1051581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9. How did Ezra deal with the same problem years earlier? (Ezra 10)</a:t>
            </a:r>
          </a:p>
        </p:txBody>
      </p:sp>
    </p:spTree>
    <p:extLst>
      <p:ext uri="{BB962C8B-B14F-4D97-AF65-F5344CB8AC3E}">
        <p14:creationId xmlns:p14="http://schemas.microsoft.com/office/powerpoint/2010/main" val="138953082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70B70-FDAF-5DC5-C8A4-1424A996B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6D0C0-2C7A-5E62-9324-D7944E1EC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36784D8D-22E3-96B3-910D-0E367FFA95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9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74B04C7-E1A2-ADAD-CE78-5FBB8AF9236D}"/>
              </a:ext>
            </a:extLst>
          </p:cNvPr>
          <p:cNvSpPr txBox="1">
            <a:spLocks/>
          </p:cNvSpPr>
          <p:nvPr/>
        </p:nvSpPr>
        <p:spPr bwMode="auto">
          <a:xfrm>
            <a:off x="1524000" y="1051581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9. How did Ezra deal with the same problem years earlier? (Ezra 10)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A317BD-CF78-796D-D606-648A421C4787}"/>
              </a:ext>
            </a:extLst>
          </p:cNvPr>
          <p:cNvSpPr txBox="1"/>
          <p:nvPr/>
        </p:nvSpPr>
        <p:spPr>
          <a:xfrm>
            <a:off x="1567094" y="2738480"/>
            <a:ext cx="90578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He tearfully rent his clothes, tore out parts of his hair and beard, fell in the dirt, and publicly repented of the sin of the people.</a:t>
            </a:r>
          </a:p>
        </p:txBody>
      </p:sp>
      <p:pic>
        <p:nvPicPr>
          <p:cNvPr id="4" name="reformation-a9">
            <a:hlinkClick r:id="" action="ppaction://media"/>
            <a:extLst>
              <a:ext uri="{FF2B5EF4-FFF2-40B4-BE49-F238E27FC236}">
                <a16:creationId xmlns:a16="http://schemas.microsoft.com/office/drawing/2014/main" id="{4D07FE2B-BD0C-B072-3E8B-19BA60BB09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50741" y="70305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13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57357-77A1-9C6E-94C4-299071B65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C5A5F-9798-ACC3-D9A4-055616C09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009E566E-4263-5171-C768-C0A2ED340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9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8AFDF6D-0E00-D8CA-592C-19FDE95662D7}"/>
              </a:ext>
            </a:extLst>
          </p:cNvPr>
          <p:cNvSpPr txBox="1">
            <a:spLocks/>
          </p:cNvSpPr>
          <p:nvPr/>
        </p:nvSpPr>
        <p:spPr bwMode="auto">
          <a:xfrm>
            <a:off x="1446943" y="1328098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10. These tough leadership acts must have made Nehemiah unpopular with the people. What was the motivation for him doing them anyway?</a:t>
            </a:r>
          </a:p>
        </p:txBody>
      </p:sp>
    </p:spTree>
    <p:extLst>
      <p:ext uri="{BB962C8B-B14F-4D97-AF65-F5344CB8AC3E}">
        <p14:creationId xmlns:p14="http://schemas.microsoft.com/office/powerpoint/2010/main" val="101754825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35CB0-41EB-A5B8-F09A-B4DB064DB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B0B5-3A06-3466-5852-99A43B74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it&#10;&#10;AI-generated content may be incorrect.">
            <a:extLst>
              <a:ext uri="{FF2B5EF4-FFF2-40B4-BE49-F238E27FC236}">
                <a16:creationId xmlns:a16="http://schemas.microsoft.com/office/drawing/2014/main" id="{34DB3242-7867-41F1-E2E4-DE6786B23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9"/>
            <a:ext cx="12192000" cy="6920318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762D5A9-C9C2-7AEA-768F-8C8EA9086FCF}"/>
              </a:ext>
            </a:extLst>
          </p:cNvPr>
          <p:cNvSpPr txBox="1">
            <a:spLocks/>
          </p:cNvSpPr>
          <p:nvPr/>
        </p:nvSpPr>
        <p:spPr bwMode="auto">
          <a:xfrm>
            <a:off x="1446943" y="1328098"/>
            <a:ext cx="9298113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84C6A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reaming Outloud Pro" panose="03050502040302030504" pitchFamily="66" charset="0"/>
                <a:ea typeface="+mj-ea"/>
                <a:cs typeface="Dreaming Outloud Pro" panose="03050502040302030504" pitchFamily="66" charset="0"/>
              </a:rPr>
              <a:t>10. These tough leadership acts must have made Nehemiah unpopular with the people. What was the motivation for him doing them anyway?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13B016-8942-0175-E3AA-7BC8E1829F8C}"/>
              </a:ext>
            </a:extLst>
          </p:cNvPr>
          <p:cNvSpPr txBox="1"/>
          <p:nvPr/>
        </p:nvSpPr>
        <p:spPr>
          <a:xfrm>
            <a:off x="1524000" y="3429000"/>
            <a:ext cx="9516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Dreaming Outloud Pro" panose="03050502040302030504" pitchFamily="66" charset="0"/>
                <a:ea typeface="ＭＳ Ｐゴシック" pitchFamily="34" charset="-128"/>
                <a:cs typeface="Dreaming Outloud Pro" panose="03050502040302030504" pitchFamily="66" charset="0"/>
              </a:rPr>
              <a:t>He wasn’t a man-pleaser; he was a God-pleaser. He just wanted God to remember His faithfulness.</a:t>
            </a:r>
          </a:p>
        </p:txBody>
      </p:sp>
      <p:pic>
        <p:nvPicPr>
          <p:cNvPr id="4" name="reformation-a10">
            <a:hlinkClick r:id="" action="ppaction://media"/>
            <a:extLst>
              <a:ext uri="{FF2B5EF4-FFF2-40B4-BE49-F238E27FC236}">
                <a16:creationId xmlns:a16="http://schemas.microsoft.com/office/drawing/2014/main" id="{40B03D00-8BC9-A8CB-5E0B-E7CC48D414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47308" y="70653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547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2D9-60C0-FF41-C69B-A792BD97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board with markers on a shelf&#10;&#10;AI-generated content may be incorrect.">
            <a:extLst>
              <a:ext uri="{FF2B5EF4-FFF2-40B4-BE49-F238E27FC236}">
                <a16:creationId xmlns:a16="http://schemas.microsoft.com/office/drawing/2014/main" id="{8A0877F2-3876-37C6-00D9-A7A72549A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933" cy="686752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D005C7-4310-C136-0129-C4BC6FDAE816}"/>
              </a:ext>
            </a:extLst>
          </p:cNvPr>
          <p:cNvSpPr txBox="1"/>
          <p:nvPr/>
        </p:nvSpPr>
        <p:spPr>
          <a:xfrm>
            <a:off x="3381633" y="1707776"/>
            <a:ext cx="57134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Now it’s time for our lesson…</a:t>
            </a:r>
          </a:p>
        </p:txBody>
      </p:sp>
      <p:sp>
        <p:nvSpPr>
          <p:cNvPr id="8" name="Sun 7">
            <a:extLst>
              <a:ext uri="{FF2B5EF4-FFF2-40B4-BE49-F238E27FC236}">
                <a16:creationId xmlns:a16="http://schemas.microsoft.com/office/drawing/2014/main" id="{F1B1D2D0-5419-6FC7-56B6-254C40867853}"/>
              </a:ext>
            </a:extLst>
          </p:cNvPr>
          <p:cNvSpPr/>
          <p:nvPr/>
        </p:nvSpPr>
        <p:spPr>
          <a:xfrm flipH="1">
            <a:off x="917388" y="4464423"/>
            <a:ext cx="225612" cy="215153"/>
          </a:xfrm>
          <a:prstGeom prst="sun">
            <a:avLst/>
          </a:prstGeom>
          <a:solidFill>
            <a:srgbClr val="5D62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Logo_Ident - 40">
            <a:hlinkClick r:id="" action="ppaction://media"/>
            <a:extLst>
              <a:ext uri="{FF2B5EF4-FFF2-40B4-BE49-F238E27FC236}">
                <a16:creationId xmlns:a16="http://schemas.microsoft.com/office/drawing/2014/main" id="{078CEACE-7AE3-90D6-77BB-3215C7A59D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8506" y="7467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6594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076664" y="-824501"/>
            <a:ext cx="8038672" cy="615850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txBody>
          <a:bodyPr/>
          <a:lstStyle/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200" b="1" i="1" kern="0" dirty="0">
                <a:solidFill>
                  <a:srgbClr val="FFFFFF"/>
                </a:solidFill>
                <a:latin typeface="Arial" charset="0"/>
                <a:cs typeface="ＭＳ Ｐゴシック" charset="0"/>
              </a:rPr>
              <a:t>	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 sz="3600" b="1" kern="0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ＭＳ Ｐゴシック" charset="0"/>
            </a:endParaRP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8800" b="1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ＭＳ Ｐゴシック" charset="0"/>
              </a:rPr>
              <a:t>6 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8800" b="1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asic Sans Heavy SF" panose="020BE200000000000000" pitchFamily="34" charset="0"/>
              </a:rPr>
              <a:t>REFORMATION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600" b="1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ＭＳ Ｐゴシック" charset="0"/>
              </a:rPr>
              <a:t> 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600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ＭＳ Ｐゴシック" charset="0"/>
              </a:rPr>
              <a:t>How to Revive a Crumbling Revival</a:t>
            </a:r>
          </a:p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600" kern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ＭＳ Ｐゴシック" charset="0"/>
              </a:rPr>
              <a:t> (Nehemiah 13)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878" y="5107969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1015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2986" y="5555019"/>
            <a:ext cx="1066800" cy="998042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B8D435B1-00C2-45C3-89EA-B370AC340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526" y="1951037"/>
            <a:ext cx="877037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indent="-5143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  <a:defRPr/>
            </a:pPr>
            <a:r>
              <a:rPr lang="en-US" kern="0" spc="-3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The Broken Wall of Forbidden Alliances  </a:t>
            </a:r>
          </a:p>
          <a:p>
            <a:pPr marL="171450" indent="-5143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  <a:defRPr/>
            </a:pPr>
            <a:r>
              <a:rPr lang="en-US" kern="0" spc="-3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The Broken Wall of Unfaithful Stewardship </a:t>
            </a:r>
          </a:p>
          <a:p>
            <a:pPr marL="171450" indent="-5143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  <a:defRPr/>
            </a:pPr>
            <a:r>
              <a:rPr lang="en-US" kern="0" spc="-3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The Broken Wall of Disregarded Standards</a:t>
            </a:r>
          </a:p>
          <a:p>
            <a:pPr marL="171450" indent="-5143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AutoNum type="alphaUcPeriod"/>
              <a:defRPr/>
            </a:pPr>
            <a:r>
              <a:rPr lang="en-US" kern="0" spc="-3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The Broken Wall of Unholy Unions</a:t>
            </a: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kern="0" spc="-30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kern="0" spc="-30" dirty="0">
                <a:solidFill>
                  <a:srgbClr val="278130"/>
                </a:solidFill>
                <a:latin typeface="Times New Roman"/>
                <a:ea typeface="Calibri"/>
                <a:cs typeface="Times New Roman"/>
              </a:rPr>
              <a:t>II.  Remember the One Who Will Remember You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057D321-1F3D-4C9D-8C2A-F78CE372F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81000"/>
            <a:ext cx="82296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3200" b="1" kern="0" dirty="0">
                <a:solidFill>
                  <a:srgbClr val="00B05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I.  	Rebuild the Spiritual Walls That Often Crumble After a Revival</a:t>
            </a:r>
          </a:p>
        </p:txBody>
      </p:sp>
    </p:spTree>
    <p:extLst>
      <p:ext uri="{BB962C8B-B14F-4D97-AF65-F5344CB8AC3E}">
        <p14:creationId xmlns:p14="http://schemas.microsoft.com/office/powerpoint/2010/main" val="2156433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7400" y="5442003"/>
            <a:ext cx="1066800" cy="998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54EC6-5F91-4DD6-ADF4-CA2740136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0"/>
            <a:ext cx="12192000" cy="38576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A02D69-4DF8-4E50-A303-9D99B1CD7F1D}"/>
              </a:ext>
            </a:extLst>
          </p:cNvPr>
          <p:cNvSpPr/>
          <p:nvPr/>
        </p:nvSpPr>
        <p:spPr>
          <a:xfrm>
            <a:off x="1905000" y="460220"/>
            <a:ext cx="838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000000"/>
                </a:solidFill>
                <a:latin typeface="Viner Hand ITC" panose="03070502030502020203" pitchFamily="66" charset="0"/>
                <a:ea typeface="ＭＳ Ｐゴシック"/>
              </a:rPr>
              <a:t>The Broken Wall of</a:t>
            </a:r>
          </a:p>
          <a:p>
            <a:pPr algn="ctr">
              <a:defRPr/>
            </a:pPr>
            <a:r>
              <a:rPr lang="en-US" sz="5400" b="1" dirty="0">
                <a:solidFill>
                  <a:srgbClr val="000000"/>
                </a:solidFill>
                <a:latin typeface="Viner Hand ITC" panose="03070502030502020203" pitchFamily="66" charset="0"/>
                <a:ea typeface="ＭＳ Ｐゴシック"/>
              </a:rPr>
              <a:t>Forbidden Alliances</a:t>
            </a:r>
          </a:p>
          <a:p>
            <a:pPr algn="ctr">
              <a:defRPr/>
            </a:pPr>
            <a:r>
              <a:rPr lang="en-US" sz="5400" b="1" dirty="0">
                <a:solidFill>
                  <a:srgbClr val="000000"/>
                </a:solidFill>
                <a:latin typeface="Viner Hand ITC" panose="03070502030502020203" pitchFamily="66" charset="0"/>
                <a:ea typeface="ＭＳ Ｐゴシック"/>
              </a:rPr>
              <a:t>(13:1-9)</a:t>
            </a:r>
          </a:p>
        </p:txBody>
      </p:sp>
    </p:spTree>
    <p:extLst>
      <p:ext uri="{BB962C8B-B14F-4D97-AF65-F5344CB8AC3E}">
        <p14:creationId xmlns:p14="http://schemas.microsoft.com/office/powerpoint/2010/main" val="219869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7400" y="5442003"/>
            <a:ext cx="1066800" cy="998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54EC6-5F91-4DD6-ADF4-CA2740136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0"/>
            <a:ext cx="12192000" cy="38576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A02D69-4DF8-4E50-A303-9D99B1CD7F1D}"/>
              </a:ext>
            </a:extLst>
          </p:cNvPr>
          <p:cNvSpPr/>
          <p:nvPr/>
        </p:nvSpPr>
        <p:spPr>
          <a:xfrm>
            <a:off x="1524000" y="460220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000000"/>
                </a:solidFill>
                <a:latin typeface="Viner Hand ITC" panose="03070502030502020203" pitchFamily="66" charset="0"/>
                <a:ea typeface="ＭＳ Ｐゴシック"/>
              </a:rPr>
              <a:t>The Broken Wall of Unfaithful Stewardship  (13:10-14) </a:t>
            </a:r>
          </a:p>
        </p:txBody>
      </p:sp>
    </p:spTree>
    <p:extLst>
      <p:ext uri="{BB962C8B-B14F-4D97-AF65-F5344CB8AC3E}">
        <p14:creationId xmlns:p14="http://schemas.microsoft.com/office/powerpoint/2010/main" val="534837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7400" y="5442003"/>
            <a:ext cx="1066800" cy="998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54EC6-5F91-4DD6-ADF4-CA2740136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0"/>
            <a:ext cx="12192000" cy="38576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A02D69-4DF8-4E50-A303-9D99B1CD7F1D}"/>
              </a:ext>
            </a:extLst>
          </p:cNvPr>
          <p:cNvSpPr/>
          <p:nvPr/>
        </p:nvSpPr>
        <p:spPr>
          <a:xfrm>
            <a:off x="1905000" y="460220"/>
            <a:ext cx="838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000000"/>
                </a:solidFill>
                <a:latin typeface="Viner Hand ITC" panose="03070502030502020203" pitchFamily="66" charset="0"/>
                <a:ea typeface="ＭＳ Ｐゴシック"/>
              </a:rPr>
              <a:t>The Broken Wall of Disregarded  Standards  (13:15-22)</a:t>
            </a:r>
          </a:p>
        </p:txBody>
      </p:sp>
    </p:spTree>
    <p:extLst>
      <p:ext uri="{BB962C8B-B14F-4D97-AF65-F5344CB8AC3E}">
        <p14:creationId xmlns:p14="http://schemas.microsoft.com/office/powerpoint/2010/main" val="1447267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7400" y="5442003"/>
            <a:ext cx="1066800" cy="998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54EC6-5F91-4DD6-ADF4-CA2740136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0"/>
            <a:ext cx="12192000" cy="38576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A02D69-4DF8-4E50-A303-9D99B1CD7F1D}"/>
              </a:ext>
            </a:extLst>
          </p:cNvPr>
          <p:cNvSpPr/>
          <p:nvPr/>
        </p:nvSpPr>
        <p:spPr>
          <a:xfrm>
            <a:off x="1905000" y="367018"/>
            <a:ext cx="838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000000"/>
                </a:solidFill>
                <a:latin typeface="Viner Hand ITC" panose="03070502030502020203" pitchFamily="66" charset="0"/>
                <a:ea typeface="ＭＳ Ｐゴシック"/>
              </a:rPr>
              <a:t>The Broken Wall of Unholy Unions</a:t>
            </a:r>
          </a:p>
          <a:p>
            <a:pPr algn="ctr"/>
            <a:r>
              <a:rPr lang="en-US" sz="5400" b="1" dirty="0">
                <a:solidFill>
                  <a:srgbClr val="000000"/>
                </a:solidFill>
                <a:latin typeface="Viner Hand ITC" panose="03070502030502020203" pitchFamily="66" charset="0"/>
                <a:ea typeface="ＭＳ Ｐゴシック"/>
              </a:rPr>
              <a:t>(13:23-31)</a:t>
            </a:r>
          </a:p>
        </p:txBody>
      </p:sp>
      <p:sp>
        <p:nvSpPr>
          <p:cNvPr id="2" name="AutoShape 2" descr="Remember-PNG-Image.png (600×205)">
            <a:extLst>
              <a:ext uri="{FF2B5EF4-FFF2-40B4-BE49-F238E27FC236}">
                <a16:creationId xmlns:a16="http://schemas.microsoft.com/office/drawing/2014/main" id="{44FB25CB-F819-4EBC-B7B8-C356047086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646970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BF572B-7F2D-497A-AD08-E33FBAF8D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578" y="609600"/>
            <a:ext cx="5136444" cy="27736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CD41DC-954E-480E-9717-E85104D26618}"/>
              </a:ext>
            </a:extLst>
          </p:cNvPr>
          <p:cNvSpPr/>
          <p:nvPr/>
        </p:nvSpPr>
        <p:spPr>
          <a:xfrm>
            <a:off x="2209800" y="4191000"/>
            <a:ext cx="7620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EDE3CB"/>
                </a:solidFill>
                <a:latin typeface="Jagger SF" pitchFamily="2" charset="0"/>
                <a:ea typeface="ＭＳ Ｐゴシック"/>
              </a:rPr>
              <a:t>Remember the One</a:t>
            </a:r>
          </a:p>
          <a:p>
            <a:pPr algn="ctr"/>
            <a:r>
              <a:rPr lang="en-US" sz="4400" dirty="0">
                <a:solidFill>
                  <a:srgbClr val="EDE3CB"/>
                </a:solidFill>
                <a:latin typeface="Jagger SF" pitchFamily="2" charset="0"/>
                <a:ea typeface="ＭＳ Ｐゴシック"/>
              </a:rPr>
              <a:t>Who Will Remember You</a:t>
            </a:r>
          </a:p>
        </p:txBody>
      </p:sp>
    </p:spTree>
    <p:extLst>
      <p:ext uri="{BB962C8B-B14F-4D97-AF65-F5344CB8AC3E}">
        <p14:creationId xmlns:p14="http://schemas.microsoft.com/office/powerpoint/2010/main" val="15735974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CA33B49-FF7C-4323-AC73-C35BD38123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59625"/>
              </p:ext>
            </p:extLst>
          </p:nvPr>
        </p:nvGraphicFramePr>
        <p:xfrm>
          <a:off x="976045" y="1027416"/>
          <a:ext cx="10140593" cy="5437013"/>
        </p:xfrm>
        <a:graphic>
          <a:graphicData uri="http://schemas.openxmlformats.org/drawingml/2006/table">
            <a:tbl>
              <a:tblPr firstRow="1" firstCol="1" bandRow="1"/>
              <a:tblGrid>
                <a:gridCol w="3422309">
                  <a:extLst>
                    <a:ext uri="{9D8B030D-6E8A-4147-A177-3AD203B41FA5}">
                      <a16:colId xmlns:a16="http://schemas.microsoft.com/office/drawing/2014/main" val="2806112834"/>
                    </a:ext>
                  </a:extLst>
                </a:gridCol>
                <a:gridCol w="3350118">
                  <a:extLst>
                    <a:ext uri="{9D8B030D-6E8A-4147-A177-3AD203B41FA5}">
                      <a16:colId xmlns:a16="http://schemas.microsoft.com/office/drawing/2014/main" val="3400605751"/>
                    </a:ext>
                  </a:extLst>
                </a:gridCol>
                <a:gridCol w="3368166">
                  <a:extLst>
                    <a:ext uri="{9D8B030D-6E8A-4147-A177-3AD203B41FA5}">
                      <a16:colId xmlns:a16="http://schemas.microsoft.com/office/drawing/2014/main" val="3082892065"/>
                    </a:ext>
                  </a:extLst>
                </a:gridCol>
              </a:tblGrid>
              <a:tr h="8831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spc="-3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Revival Phase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spc="-3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Revival Lesson</a:t>
                      </a:r>
                      <a:endParaRPr lang="en-US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spc="-3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Revival Imperative</a:t>
                      </a:r>
                      <a:endParaRPr lang="en-US" sz="2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034155"/>
                  </a:ext>
                </a:extLst>
              </a:tr>
              <a:tr h="7592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PROCLAMATION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to Ignite Spiritual Revival with God's Word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Proclaim God’s Word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900041"/>
                  </a:ext>
                </a:extLst>
              </a:tr>
              <a:tr h="7592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INTERACTION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to Listen and Talk to God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Pray for God’s Working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964785"/>
                  </a:ext>
                </a:extLst>
              </a:tr>
              <a:tr h="7592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CONSECRATION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to Cement Your Loyalty to God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Call for a Commitment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035919"/>
                  </a:ext>
                </a:extLst>
              </a:tr>
              <a:tr h="7574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PARTICIPATION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to Honor God’s Workers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Honor God’s Workers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160411"/>
                  </a:ext>
                </a:extLst>
              </a:tr>
              <a:tr h="7592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CELEBRATION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to Celebrate God and His Goodness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Celebrate God’s Victories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15593"/>
                  </a:ext>
                </a:extLst>
              </a:tr>
              <a:tr h="75927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REFORMATION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to Repair a Crumbling Revival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Repeatedly Refresh Revival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313391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541D9F6-2AFA-4713-A5AF-80EA24CA2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930" y="111950"/>
            <a:ext cx="226607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</a:t>
            </a:r>
            <a:endParaRPr lang="en-US" altLang="en-US" sz="5400" dirty="0">
              <a:solidFill>
                <a:srgbClr val="00B050"/>
              </a:solidFill>
              <a:latin typeface="Arial"/>
              <a:ea typeface="ＭＳ Ｐゴシック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A3D219-EB3B-47AA-9B51-1CB72112F7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2555" y="213093"/>
            <a:ext cx="1066800" cy="99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70688"/>
      </p:ext>
    </p:extLst>
  </p:cSld>
  <p:clrMapOvr>
    <a:masterClrMapping/>
  </p:clrMapOvr>
</p:sld>
</file>

<file path=ppt/theme/theme1.xml><?xml version="1.0" encoding="utf-8"?>
<a:theme xmlns:a="http://schemas.openxmlformats.org/drawingml/2006/main" name="06256168">
  <a:themeElements>
    <a:clrScheme name="Training Presentatio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6D1D0"/>
      </a:accent1>
      <a:accent2>
        <a:srgbClr val="284C6A"/>
      </a:accent2>
      <a:accent3>
        <a:srgbClr val="FFFF99"/>
      </a:accent3>
      <a:accent4>
        <a:srgbClr val="FFCC99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4957</TotalTime>
  <Words>891</Words>
  <Application>Microsoft Office PowerPoint</Application>
  <PresentationFormat>Widescreen</PresentationFormat>
  <Paragraphs>80</Paragraphs>
  <Slides>32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Basic Sans Heavy SF</vt:lpstr>
      <vt:lpstr>Calibri</vt:lpstr>
      <vt:lpstr>Dreaming Outloud Pro</vt:lpstr>
      <vt:lpstr>Jagger SF</vt:lpstr>
      <vt:lpstr>Times New Roman</vt:lpstr>
      <vt:lpstr>Trebuchet MS</vt:lpstr>
      <vt:lpstr>Viner Hand ITC</vt:lpstr>
      <vt:lpstr>06256168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 Sheveland</dc:creator>
  <cp:lastModifiedBy>Ron Sheveland</cp:lastModifiedBy>
  <cp:revision>23</cp:revision>
  <dcterms:created xsi:type="dcterms:W3CDTF">2025-02-15T17:19:44Z</dcterms:created>
  <dcterms:modified xsi:type="dcterms:W3CDTF">2025-02-24T21:21:17Z</dcterms:modified>
</cp:coreProperties>
</file>