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4" r:id="rId2"/>
    <p:sldId id="345" r:id="rId3"/>
    <p:sldId id="305" r:id="rId4"/>
    <p:sldId id="313" r:id="rId5"/>
    <p:sldId id="347" r:id="rId6"/>
    <p:sldId id="348" r:id="rId7"/>
    <p:sldId id="315" r:id="rId8"/>
    <p:sldId id="349" r:id="rId9"/>
    <p:sldId id="320" r:id="rId10"/>
    <p:sldId id="350" r:id="rId11"/>
    <p:sldId id="346" r:id="rId12"/>
    <p:sldId id="351" r:id="rId13"/>
    <p:sldId id="333" r:id="rId14"/>
    <p:sldId id="355" r:id="rId15"/>
    <p:sldId id="339" r:id="rId16"/>
    <p:sldId id="357" r:id="rId17"/>
    <p:sldId id="353" r:id="rId18"/>
    <p:sldId id="358" r:id="rId19"/>
    <p:sldId id="356" r:id="rId20"/>
    <p:sldId id="303" r:id="rId21"/>
    <p:sldId id="392" r:id="rId22"/>
    <p:sldId id="370" r:id="rId23"/>
    <p:sldId id="373" r:id="rId24"/>
    <p:sldId id="374" r:id="rId25"/>
    <p:sldId id="375" r:id="rId26"/>
    <p:sldId id="376" r:id="rId27"/>
    <p:sldId id="37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62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7:59:37.644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14073.70996"/>
      <inkml:brushProperty name="anchorY" value="-3630.7373"/>
      <inkml:brushProperty name="scaleFactor" value="0.5"/>
    </inkml:brush>
  </inkml:definitions>
  <inkml:trace contextRef="#ctx0" brushRef="#br0">0 0 24575,'2464'0'0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7:59:48.239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29106.92578"/>
      <inkml:brushProperty name="anchorY" value="-4711.50977"/>
      <inkml:brushProperty name="scaleFactor" value="0.5"/>
    </inkml:brush>
  </inkml:definitions>
  <inkml:trace contextRef="#ctx0" brushRef="#br0">1 1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7:59:58.071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30376.92578"/>
      <inkml:brushProperty name="anchorY" value="-5981.50977"/>
      <inkml:brushProperty name="scaleFactor" value="0.5"/>
    </inkml:brush>
  </inkml:definitions>
  <inkml:trace contextRef="#ctx0" brushRef="#br0">0 1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7:59:48.239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29106.92578"/>
      <inkml:brushProperty name="anchorY" value="-4711.50977"/>
      <inkml:brushProperty name="scaleFactor" value="0.5"/>
    </inkml:brush>
  </inkml:definitions>
  <inkml:trace contextRef="#ctx0" brushRef="#br0">1 1 24575,'0'0'0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7:59:58.071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30376.92578"/>
      <inkml:brushProperty name="anchorY" value="-5981.50977"/>
      <inkml:brushProperty name="scaleFactor" value="0.5"/>
    </inkml:brush>
  </inkml:definitions>
  <inkml:trace contextRef="#ctx0" brushRef="#br0">0 1 24575,'0'0'0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7:59:48.239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29106.92578"/>
      <inkml:brushProperty name="anchorY" value="-4711.50977"/>
      <inkml:brushProperty name="scaleFactor" value="0.5"/>
    </inkml:brush>
  </inkml:definitions>
  <inkml:trace contextRef="#ctx0" brushRef="#br0">1 1 24575,'0'0'0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7:59:58.071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30376.92578"/>
      <inkml:brushProperty name="anchorY" value="-5981.50977"/>
      <inkml:brushProperty name="scaleFactor" value="0.5"/>
    </inkml:brush>
  </inkml:definitions>
  <inkml:trace contextRef="#ctx0" brushRef="#br0">0 1 24575,'0'0'0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63600" y="1447800"/>
            <a:ext cx="10464800" cy="1295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3429000"/>
            <a:ext cx="10160000" cy="1066800"/>
          </a:xfrm>
        </p:spPr>
        <p:txBody>
          <a:bodyPr/>
          <a:lstStyle>
            <a:lvl1pPr marL="0" indent="0" algn="ctr">
              <a:buFontTx/>
              <a:buNone/>
              <a:defRPr sz="3600"/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fld id="{BE19C0DE-C078-4586-94EC-518557DE64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45663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85800"/>
            <a:ext cx="98552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05000"/>
            <a:ext cx="10464800" cy="4495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3D52EE-2EC2-4889-BE6E-7EB8E38B3E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2232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B295FE-F8B1-4B4D-B3A7-33303EC747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0106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05000"/>
            <a:ext cx="5283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905000"/>
            <a:ext cx="5283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2E366D-20AC-4469-B201-4C3CE52308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2912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7F8811-BB39-4063-B54B-0B0CD125FC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6463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88DAC2-F742-47E7-BDFB-501D2002B4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97002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40C83D-E769-49CD-A97B-6CE4F4D319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0867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D732AF-82A3-432F-8A42-4A4275DE0E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9730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6E6EE8-63E5-42DA-A7C1-04B4B19F4C2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48379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639B9F-2C80-4DC8-85FD-39014D0EA8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8166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85800"/>
            <a:ext cx="26924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85800"/>
            <a:ext cx="7874000" cy="57150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989B3F-BCC9-4654-9345-B524E2460B0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7092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05000"/>
            <a:ext cx="1076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 bullet text</a:t>
            </a:r>
          </a:p>
          <a:p>
            <a:pPr lvl="2"/>
            <a:r>
              <a:rPr lang="en-US" dirty="0"/>
              <a:t>Third level bullet text</a:t>
            </a:r>
          </a:p>
          <a:p>
            <a:pPr lvl="3"/>
            <a:r>
              <a:rPr lang="en-US" dirty="0"/>
              <a:t> Fourth level bullet text</a:t>
            </a:r>
          </a:p>
          <a:p>
            <a:pPr lvl="4"/>
            <a:r>
              <a:rPr lang="en-US" dirty="0"/>
              <a:t>Fifth level bullet text</a:t>
            </a:r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685800"/>
            <a:ext cx="1076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2540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629400"/>
            <a:ext cx="3860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85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652000" y="6629400"/>
            <a:ext cx="2540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fld id="{0E473B5A-C5D8-4A29-98C2-A74172270B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51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lnSpc>
          <a:spcPct val="125000"/>
        </a:lnSpc>
        <a:spcBef>
          <a:spcPct val="20000"/>
        </a:spcBef>
        <a:spcAft>
          <a:spcPct val="0"/>
        </a:spcAft>
        <a:buClr>
          <a:schemeClr val="accent2"/>
        </a:buClr>
        <a:buChar char="•"/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Trebuchet MS" pitchFamily="34" charset="0"/>
        <a:buChar char="−"/>
        <a:defRPr sz="2800">
          <a:solidFill>
            <a:schemeClr val="accent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accent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Trebuchet MS" pitchFamily="34" charset="0"/>
        <a:buChar char="−"/>
        <a:defRPr sz="2000">
          <a:solidFill>
            <a:schemeClr val="accent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accent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12" Type="http://schemas.openxmlformats.org/officeDocument/2006/relationships/image" Target="../media/image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11" Type="http://schemas.openxmlformats.org/officeDocument/2006/relationships/customXml" Target="../ink/ink3.xml"/><Relationship Id="rId5" Type="http://schemas.openxmlformats.org/officeDocument/2006/relationships/customXml" Target="../ink/ink1.xml"/><Relationship Id="rId10" Type="http://schemas.openxmlformats.org/officeDocument/2006/relationships/image" Target="../media/image50.png"/><Relationship Id="rId4" Type="http://schemas.openxmlformats.org/officeDocument/2006/relationships/image" Target="../media/image5.png"/><Relationship Id="rId9" Type="http://schemas.openxmlformats.org/officeDocument/2006/relationships/customXml" Target="../ink/ink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12" Type="http://schemas.openxmlformats.org/officeDocument/2006/relationships/image" Target="../media/image6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11" Type="http://schemas.openxmlformats.org/officeDocument/2006/relationships/customXml" Target="../ink/ink5.xml"/><Relationship Id="rId5" Type="http://schemas.openxmlformats.org/officeDocument/2006/relationships/customXml" Target="../ink/ink4.xml"/><Relationship Id="rId10" Type="http://schemas.openxmlformats.org/officeDocument/2006/relationships/image" Target="../media/image50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12" Type="http://schemas.openxmlformats.org/officeDocument/2006/relationships/image" Target="../media/image6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11" Type="http://schemas.openxmlformats.org/officeDocument/2006/relationships/customXml" Target="../ink/ink7.xml"/><Relationship Id="rId5" Type="http://schemas.openxmlformats.org/officeDocument/2006/relationships/customXml" Target="../ink/ink6.xml"/><Relationship Id="rId10" Type="http://schemas.openxmlformats.org/officeDocument/2006/relationships/image" Target="../media/image50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21.mp3"/><Relationship Id="rId7" Type="http://schemas.openxmlformats.org/officeDocument/2006/relationships/image" Target="../media/image7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9.jp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1.mp3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4204B-902A-B094-C1FA-A6024A93E9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1FA624-44C8-6C62-2240-3E6DD78403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elebration quiz intro">
            <a:hlinkClick r:id="" action="ppaction://media"/>
            <a:extLst>
              <a:ext uri="{FF2B5EF4-FFF2-40B4-BE49-F238E27FC236}">
                <a16:creationId xmlns:a16="http://schemas.microsoft.com/office/drawing/2014/main" id="{C3194B84-FCFC-2CA1-4B88-1383ACCC72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720250"/>
      </p:ext>
    </p:extLst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elebration quiz girl">
            <a:hlinkClick r:id="" action="ppaction://media"/>
            <a:extLst>
              <a:ext uri="{FF2B5EF4-FFF2-40B4-BE49-F238E27FC236}">
                <a16:creationId xmlns:a16="http://schemas.microsoft.com/office/drawing/2014/main" id="{6DE4BA6F-5D33-F7E6-A3E9-62478BD7032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/>
        </p:blipFill>
        <p:spPr>
          <a:xfrm>
            <a:off x="20" y="10"/>
            <a:ext cx="12191980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3234025240"/>
      </p:ext>
    </p:extLst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4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8D1A3-D627-859E-7DAC-8AA3DD625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on a blue wall&#10;&#10;AI-generated content may be incorrect.">
            <a:extLst>
              <a:ext uri="{FF2B5EF4-FFF2-40B4-BE49-F238E27FC236}">
                <a16:creationId xmlns:a16="http://schemas.microsoft.com/office/drawing/2014/main" id="{8E8B5DAF-CAC4-C35A-020D-398DC9CC42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1649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45FA6C-3466-12F1-9A3F-79B097F916E3}"/>
              </a:ext>
            </a:extLst>
          </p:cNvPr>
          <p:cNvSpPr txBox="1"/>
          <p:nvPr/>
        </p:nvSpPr>
        <p:spPr>
          <a:xfrm>
            <a:off x="3503488" y="699247"/>
            <a:ext cx="689395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QUICK QUIZ</a:t>
            </a:r>
          </a:p>
          <a:p>
            <a:pPr algn="ctr"/>
            <a:r>
              <a:rPr lang="en-US" sz="5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on</a:t>
            </a:r>
          </a:p>
          <a:p>
            <a:pPr algn="ctr"/>
            <a:r>
              <a:rPr lang="en-US" sz="6600" b="1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Nehemiah 12:27 ff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9243219E-EED1-C209-F7CD-B63C59F9D610}"/>
                  </a:ext>
                </a:extLst>
              </p14:cNvPr>
              <p14:cNvContentPartPr/>
              <p14:nvPr/>
            </p14:nvContentPartPr>
            <p14:xfrm>
              <a:off x="8834717" y="3873058"/>
              <a:ext cx="887159" cy="7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9243219E-EED1-C209-F7CD-B63C59F9D61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816722" y="3837058"/>
                <a:ext cx="922789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138A61B8-4179-C23C-202A-5D0C0D17D8F0}"/>
                  </a:ext>
                </a:extLst>
              </p14:cNvPr>
              <p14:cNvContentPartPr/>
              <p14:nvPr/>
            </p14:nvContentPartPr>
            <p14:xfrm>
              <a:off x="-1089283" y="3112738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138A61B8-4179-C23C-202A-5D0C0D17D8F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1106923" y="3095098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D5B158DD-7A80-1FB2-97D8-CE99141EBC00}"/>
                  </a:ext>
                </a:extLst>
              </p14:cNvPr>
              <p14:cNvContentPartPr/>
              <p14:nvPr/>
            </p14:nvContentPartPr>
            <p14:xfrm>
              <a:off x="-1047883" y="3225778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D5B158DD-7A80-1FB2-97D8-CE99141EBC0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-1065883" y="3208138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Logo_Ident - 7">
            <a:hlinkClick r:id="" action="ppaction://media"/>
            <a:extLst>
              <a:ext uri="{FF2B5EF4-FFF2-40B4-BE49-F238E27FC236}">
                <a16:creationId xmlns:a16="http://schemas.microsoft.com/office/drawing/2014/main" id="{0BFE5AC2-8D1F-06B3-0B2F-9E9266E836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172635" y="71974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5575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FFCFB-0589-F606-1B1A-7B50B6524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5C7F5-4FA8-D504-6FBC-657C355F9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C6BA209A-3592-78BB-550F-07E27390D5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690"/>
            <a:ext cx="12192000" cy="6920318"/>
          </a:xfr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AB80B32-7FB6-0D7D-4C47-1A59720AF776}"/>
              </a:ext>
            </a:extLst>
          </p:cNvPr>
          <p:cNvSpPr txBox="1">
            <a:spLocks/>
          </p:cNvSpPr>
          <p:nvPr/>
        </p:nvSpPr>
        <p:spPr bwMode="auto">
          <a:xfrm>
            <a:off x="2164976" y="951706"/>
            <a:ext cx="7877735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4000" b="1" kern="0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1.  The singers and musicians were all members of which tribe? </a:t>
            </a:r>
          </a:p>
        </p:txBody>
      </p:sp>
      <p:pic>
        <p:nvPicPr>
          <p:cNvPr id="3" name="celebration-q1">
            <a:hlinkClick r:id="" action="ppaction://media"/>
            <a:extLst>
              <a:ext uri="{FF2B5EF4-FFF2-40B4-BE49-F238E27FC236}">
                <a16:creationId xmlns:a16="http://schemas.microsoft.com/office/drawing/2014/main" id="{E65695EC-3A5E-BBEF-EB4F-31CA578D29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66775" y="73013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3402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44630-9AD1-6C47-331C-6BE61125D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E1DE2-5DCE-A4FA-457B-728A2BFB7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E6EDB6EF-A012-E7BF-DC50-E022B328FF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690"/>
            <a:ext cx="12192000" cy="6920318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5CF51F-BA69-A505-F590-55059F320405}"/>
              </a:ext>
            </a:extLst>
          </p:cNvPr>
          <p:cNvSpPr txBox="1"/>
          <p:nvPr/>
        </p:nvSpPr>
        <p:spPr>
          <a:xfrm>
            <a:off x="1991578" y="3135837"/>
            <a:ext cx="82088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Dreaming Outloud Pro" panose="03050502040302030504" pitchFamily="66" charset="0"/>
                <a:ea typeface="ＭＳ Ｐゴシック" pitchFamily="34" charset="-128"/>
                <a:cs typeface="Dreaming Outloud Pro" panose="03050502040302030504" pitchFamily="66" charset="0"/>
              </a:rPr>
              <a:t>Levites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91A6D46-CF89-51EC-C69B-443346B46CF4}"/>
              </a:ext>
            </a:extLst>
          </p:cNvPr>
          <p:cNvSpPr txBox="1">
            <a:spLocks/>
          </p:cNvSpPr>
          <p:nvPr/>
        </p:nvSpPr>
        <p:spPr bwMode="auto">
          <a:xfrm>
            <a:off x="2164976" y="951706"/>
            <a:ext cx="7877735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  <a:t>1.  The singers and musicians were all members of which tribe? </a:t>
            </a:r>
          </a:p>
        </p:txBody>
      </p:sp>
      <p:pic>
        <p:nvPicPr>
          <p:cNvPr id="6" name="celebration-a1">
            <a:hlinkClick r:id="" action="ppaction://media"/>
            <a:extLst>
              <a:ext uri="{FF2B5EF4-FFF2-40B4-BE49-F238E27FC236}">
                <a16:creationId xmlns:a16="http://schemas.microsoft.com/office/drawing/2014/main" id="{536059A2-A1D5-A298-CAC8-FC1901FE62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5024" y="74776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0005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0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33595-FFB5-59EB-7709-C2C4DE10E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11605-6D3E-C70A-6B54-5A1FB0E5D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18FFE9B9-E09E-8B6C-39B1-B401363F8D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690"/>
            <a:ext cx="12192000" cy="6920318"/>
          </a:xfr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78AE68D-4649-B298-6303-BFAB7D8765DC}"/>
              </a:ext>
            </a:extLst>
          </p:cNvPr>
          <p:cNvSpPr txBox="1">
            <a:spLocks/>
          </p:cNvSpPr>
          <p:nvPr/>
        </p:nvSpPr>
        <p:spPr bwMode="auto">
          <a:xfrm>
            <a:off x="2324100" y="1341079"/>
            <a:ext cx="7543800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4000" b="1" kern="0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2.  What musical instruments are mentioned in this chapter? </a:t>
            </a:r>
            <a:br>
              <a:rPr lang="en-US" sz="4000" b="1" kern="0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endParaRPr lang="en-US" sz="4000" b="1" kern="0" dirty="0">
              <a:solidFill>
                <a:srgbClr val="00B0F0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3" name="celebration-q2">
            <a:hlinkClick r:id="" action="ppaction://media"/>
            <a:extLst>
              <a:ext uri="{FF2B5EF4-FFF2-40B4-BE49-F238E27FC236}">
                <a16:creationId xmlns:a16="http://schemas.microsoft.com/office/drawing/2014/main" id="{78F1CA69-EC5D-4B4A-CBFD-C86E9FDBA4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00654" y="72401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554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E36E5-F1F4-F6AC-6C70-77471BF91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3347E-EA6C-21EA-75B3-CAC92C186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DE11FBC5-056B-65DB-C429-06EFDCC268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690"/>
            <a:ext cx="12192000" cy="692031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F4C236-4A76-14F6-1446-95C63D1F8439}"/>
              </a:ext>
            </a:extLst>
          </p:cNvPr>
          <p:cNvSpPr txBox="1"/>
          <p:nvPr/>
        </p:nvSpPr>
        <p:spPr>
          <a:xfrm>
            <a:off x="2169459" y="2740386"/>
            <a:ext cx="80998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4000" b="1" dirty="0">
                <a:solidFill>
                  <a:srgbClr val="2F2B20"/>
                </a:solidFill>
                <a:latin typeface="Dreaming Outloud Pro" panose="03050502040302030504" pitchFamily="66" charset="0"/>
                <a:ea typeface="ＭＳ Ｐゴシック" pitchFamily="34" charset="-128"/>
                <a:cs typeface="Dreaming Outloud Pro" panose="03050502040302030504" pitchFamily="66" charset="0"/>
              </a:rPr>
              <a:t>Cymbals, harps, lyres and trumpets.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F42442D-8E9E-C0EA-A460-1F049B92C892}"/>
              </a:ext>
            </a:extLst>
          </p:cNvPr>
          <p:cNvSpPr txBox="1">
            <a:spLocks/>
          </p:cNvSpPr>
          <p:nvPr/>
        </p:nvSpPr>
        <p:spPr bwMode="auto">
          <a:xfrm>
            <a:off x="2324100" y="1341079"/>
            <a:ext cx="7543800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4000" b="1" kern="0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2.  What musical instruments are mentioned in this chapter? </a:t>
            </a:r>
            <a:br>
              <a:rPr lang="en-US" sz="4000" b="1" kern="0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endParaRPr lang="en-US" sz="4000" b="1" kern="0" dirty="0">
              <a:solidFill>
                <a:srgbClr val="00B0F0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3" name="celebration-a2">
            <a:hlinkClick r:id="" action="ppaction://media"/>
            <a:extLst>
              <a:ext uri="{FF2B5EF4-FFF2-40B4-BE49-F238E27FC236}">
                <a16:creationId xmlns:a16="http://schemas.microsoft.com/office/drawing/2014/main" id="{A49B972A-CEA7-945F-7ADA-248AFFBBD8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41077" y="72401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410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B9E39-6A31-233F-DAEE-A4747FA4F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9D272-E6E6-6C05-0998-52381E6FB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2715986B-3FE9-91AA-F15E-F8EB3F0C7A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690"/>
            <a:ext cx="12192000" cy="6920318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80012AE-8744-9606-65F4-1884CF21B34C}"/>
              </a:ext>
            </a:extLst>
          </p:cNvPr>
          <p:cNvSpPr txBox="1">
            <a:spLocks/>
          </p:cNvSpPr>
          <p:nvPr/>
        </p:nvSpPr>
        <p:spPr bwMode="auto">
          <a:xfrm>
            <a:off x="1369887" y="1143000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lvl="0" fontAlgn="auto">
              <a:spcAft>
                <a:spcPts val="0"/>
              </a:spcAft>
              <a:defRPr/>
            </a:pPr>
            <a:r>
              <a:rPr lang="en-US" sz="4000" b="1" kern="0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3. How many priests were in each of the praise parades? And how many Levites?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Dreaming Outloud Pro" panose="03050502040302030504" pitchFamily="66" charset="0"/>
              <a:ea typeface="+mj-ea"/>
              <a:cs typeface="Dreaming Outloud Pro" panose="03050502040302030504" pitchFamily="66" charset="0"/>
            </a:endParaRPr>
          </a:p>
        </p:txBody>
      </p:sp>
      <p:pic>
        <p:nvPicPr>
          <p:cNvPr id="3" name="celebration-q3">
            <a:hlinkClick r:id="" action="ppaction://media"/>
            <a:extLst>
              <a:ext uri="{FF2B5EF4-FFF2-40B4-BE49-F238E27FC236}">
                <a16:creationId xmlns:a16="http://schemas.microsoft.com/office/drawing/2014/main" id="{E3898F7E-F096-D168-5F52-47C893426E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71446" y="73175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8248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F28EA-B85D-5423-FEB6-927667D2B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6079F-CD87-F68A-BF4A-D50B51A65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7FD619CE-DF37-0444-60F6-359A114A70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690"/>
            <a:ext cx="12192000" cy="692031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D07039-24F0-5FCC-1E24-969AFBD11918}"/>
              </a:ext>
            </a:extLst>
          </p:cNvPr>
          <p:cNvSpPr txBox="1"/>
          <p:nvPr/>
        </p:nvSpPr>
        <p:spPr>
          <a:xfrm>
            <a:off x="2346546" y="2921474"/>
            <a:ext cx="82101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4000" b="1" dirty="0">
                <a:solidFill>
                  <a:srgbClr val="2F2B20"/>
                </a:solidFill>
                <a:latin typeface="Dreaming Outloud Pro" panose="03050502040302030504" pitchFamily="66" charset="0"/>
                <a:ea typeface="ＭＳ Ｐゴシック" pitchFamily="34" charset="-128"/>
                <a:cs typeface="Dreaming Outloud Pro" panose="03050502040302030504" pitchFamily="66" charset="0"/>
              </a:rPr>
              <a:t>7 Priests and 8 Levites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DFE30DD-556A-D364-E912-90097A3D60A6}"/>
              </a:ext>
            </a:extLst>
          </p:cNvPr>
          <p:cNvSpPr txBox="1">
            <a:spLocks/>
          </p:cNvSpPr>
          <p:nvPr/>
        </p:nvSpPr>
        <p:spPr bwMode="auto">
          <a:xfrm>
            <a:off x="1369887" y="1143000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lvl="0" fontAlgn="auto">
              <a:spcAft>
                <a:spcPts val="0"/>
              </a:spcAft>
              <a:defRPr/>
            </a:pPr>
            <a:r>
              <a:rPr lang="en-US" sz="4000" b="1" kern="0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3. How many priests were in each of the praise parades? And how many Levites?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Dreaming Outloud Pro" panose="03050502040302030504" pitchFamily="66" charset="0"/>
              <a:ea typeface="+mj-ea"/>
              <a:cs typeface="Dreaming Outloud Pro" panose="03050502040302030504" pitchFamily="66" charset="0"/>
            </a:endParaRPr>
          </a:p>
        </p:txBody>
      </p:sp>
      <p:pic>
        <p:nvPicPr>
          <p:cNvPr id="4" name="celebration-a3">
            <a:hlinkClick r:id="" action="ppaction://media"/>
            <a:extLst>
              <a:ext uri="{FF2B5EF4-FFF2-40B4-BE49-F238E27FC236}">
                <a16:creationId xmlns:a16="http://schemas.microsoft.com/office/drawing/2014/main" id="{3C5847A9-07AB-8F0D-1195-A7EC0CC200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30062" y="760536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9762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90D58-E7C5-421B-39F1-9AB1F8422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EAF55-EF68-31D3-724B-9F8B4FB8B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174EAE89-1F7F-A3BE-7DA0-DC7BD3F904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690"/>
            <a:ext cx="12192000" cy="6920318"/>
          </a:xfr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FEC86C7-85F9-83CC-1263-EC0E52A6C52D}"/>
              </a:ext>
            </a:extLst>
          </p:cNvPr>
          <p:cNvSpPr txBox="1">
            <a:spLocks/>
          </p:cNvSpPr>
          <p:nvPr/>
        </p:nvSpPr>
        <p:spPr bwMode="auto">
          <a:xfrm>
            <a:off x="2324100" y="1341079"/>
            <a:ext cx="7543800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  <a:t>4.   Who were some of the other people who were on the wall?</a:t>
            </a:r>
            <a:b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</a:b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Dreaming Outloud Pro" panose="03050502040302030504" pitchFamily="66" charset="0"/>
              <a:ea typeface="+mj-ea"/>
              <a:cs typeface="Dreaming Outloud Pro" panose="03050502040302030504" pitchFamily="66" charset="0"/>
            </a:endParaRPr>
          </a:p>
        </p:txBody>
      </p:sp>
      <p:pic>
        <p:nvPicPr>
          <p:cNvPr id="3" name="celebration-q4">
            <a:hlinkClick r:id="" action="ppaction://media"/>
            <a:extLst>
              <a:ext uri="{FF2B5EF4-FFF2-40B4-BE49-F238E27FC236}">
                <a16:creationId xmlns:a16="http://schemas.microsoft.com/office/drawing/2014/main" id="{AE04258B-8960-EA59-CD67-A23B7DB087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9300" y="73013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6055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421D7-9364-744B-C6FC-24F3D161E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FA506-645A-1896-023B-B5A5264AC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9EF85F20-2143-1FE3-0761-7373435155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690"/>
            <a:ext cx="12192000" cy="692031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BEECCB-DCFF-C69D-7A2E-CEB2F1898350}"/>
              </a:ext>
            </a:extLst>
          </p:cNvPr>
          <p:cNvSpPr txBox="1"/>
          <p:nvPr/>
        </p:nvSpPr>
        <p:spPr>
          <a:xfrm>
            <a:off x="1524000" y="2740386"/>
            <a:ext cx="874527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Dreaming Outloud Pro" panose="03050502040302030504" pitchFamily="66" charset="0"/>
                <a:ea typeface="ＭＳ Ｐゴシック" pitchFamily="34" charset="-128"/>
                <a:cs typeface="Dreaming Outloud Pro" panose="03050502040302030504" pitchFamily="66" charset="0"/>
              </a:rPr>
              <a:t>Each group had a choir, a civic official leading half of the lay leaders, 7 priests, and 8 Levites. Ezra led one group. Nehemiah followed the other.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2F2B20"/>
              </a:solidFill>
              <a:effectLst/>
              <a:uLnTx/>
              <a:uFillTx/>
              <a:latin typeface="Dreaming Outloud Pro" panose="03050502040302030504" pitchFamily="66" charset="0"/>
              <a:ea typeface="ＭＳ Ｐゴシック" pitchFamily="34" charset="-128"/>
              <a:cs typeface="Dreaming Outloud Pro" panose="03050502040302030504" pitchFamily="66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F3ACC6-F19D-553D-FD93-6AC998F88789}"/>
              </a:ext>
            </a:extLst>
          </p:cNvPr>
          <p:cNvSpPr txBox="1">
            <a:spLocks/>
          </p:cNvSpPr>
          <p:nvPr/>
        </p:nvSpPr>
        <p:spPr bwMode="auto">
          <a:xfrm>
            <a:off x="2324100" y="1341079"/>
            <a:ext cx="7543800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  <a:t>4.   Who were some of the other people who were on the wall?</a:t>
            </a:r>
            <a:b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</a:b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Dreaming Outloud Pro" panose="03050502040302030504" pitchFamily="66" charset="0"/>
              <a:ea typeface="+mj-ea"/>
              <a:cs typeface="Dreaming Outloud Pro" panose="03050502040302030504" pitchFamily="66" charset="0"/>
            </a:endParaRPr>
          </a:p>
        </p:txBody>
      </p:sp>
      <p:pic>
        <p:nvPicPr>
          <p:cNvPr id="3" name="celebration-a4">
            <a:hlinkClick r:id="" action="ppaction://media"/>
            <a:extLst>
              <a:ext uri="{FF2B5EF4-FFF2-40B4-BE49-F238E27FC236}">
                <a16:creationId xmlns:a16="http://schemas.microsoft.com/office/drawing/2014/main" id="{321F1367-94AC-3586-2C01-43EE195674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02523" y="715492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195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53E27-ACB3-2F8E-0010-937821276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DF060-C7E9-4346-6C12-4B2FA2F92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745D4D27-444C-ED54-9378-FD53D014AB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690"/>
            <a:ext cx="12192000" cy="6920318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34CB544-06C9-E4AE-6518-8E47BC62008C}"/>
              </a:ext>
            </a:extLst>
          </p:cNvPr>
          <p:cNvSpPr txBox="1">
            <a:spLocks/>
          </p:cNvSpPr>
          <p:nvPr/>
        </p:nvSpPr>
        <p:spPr bwMode="auto">
          <a:xfrm>
            <a:off x="1446943" y="1059157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lvl="0" fontAlgn="auto">
              <a:spcAft>
                <a:spcPts val="0"/>
              </a:spcAft>
              <a:defRPr/>
            </a:pPr>
            <a:r>
              <a:rPr lang="en-US" sz="4000" b="1" kern="0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5. Who was involved in the rejoicing that was going on?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Dreaming Outloud Pro" panose="03050502040302030504" pitchFamily="66" charset="0"/>
              <a:ea typeface="+mj-ea"/>
              <a:cs typeface="Dreaming Outloud Pro" panose="03050502040302030504" pitchFamily="66" charset="0"/>
            </a:endParaRPr>
          </a:p>
        </p:txBody>
      </p:sp>
      <p:pic>
        <p:nvPicPr>
          <p:cNvPr id="8" name="celebration-q5">
            <a:hlinkClick r:id="" action="ppaction://media"/>
            <a:extLst>
              <a:ext uri="{FF2B5EF4-FFF2-40B4-BE49-F238E27FC236}">
                <a16:creationId xmlns:a16="http://schemas.microsoft.com/office/drawing/2014/main" id="{37DF1C7E-6D48-40C7-E6FB-71B4FDC175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25970" y="716866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7365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24681-B1AB-8E39-FF46-D21C189F1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C63B5-E213-FA7B-19A6-0CB23CA85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513F6933-737D-090B-0EFF-535F874D2F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690"/>
            <a:ext cx="12192000" cy="6920318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78D46AB-BE79-8D1E-5B3E-30DD9EC35518}"/>
              </a:ext>
            </a:extLst>
          </p:cNvPr>
          <p:cNvSpPr txBox="1">
            <a:spLocks/>
          </p:cNvSpPr>
          <p:nvPr/>
        </p:nvSpPr>
        <p:spPr bwMode="auto">
          <a:xfrm>
            <a:off x="1446943" y="1059157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lvl="0" fontAlgn="auto">
              <a:spcAft>
                <a:spcPts val="0"/>
              </a:spcAft>
              <a:defRPr/>
            </a:pPr>
            <a:r>
              <a:rPr lang="en-US" sz="4000" b="1" kern="0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5. Who was involved in the rejoicing that was going on?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Dreaming Outloud Pro" panose="03050502040302030504" pitchFamily="66" charset="0"/>
              <a:ea typeface="+mj-ea"/>
              <a:cs typeface="Dreaming Outloud Pro" panose="030505020403020305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BADA48-38AA-9F6A-A91C-4A9E97AF7C2D}"/>
              </a:ext>
            </a:extLst>
          </p:cNvPr>
          <p:cNvSpPr txBox="1"/>
          <p:nvPr/>
        </p:nvSpPr>
        <p:spPr>
          <a:xfrm>
            <a:off x="2059572" y="3536520"/>
            <a:ext cx="82604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4000" b="1" dirty="0">
                <a:solidFill>
                  <a:srgbClr val="2F2B20"/>
                </a:solidFill>
                <a:latin typeface="Dreaming Outloud Pro" panose="03050502040302030504" pitchFamily="66" charset="0"/>
                <a:ea typeface="ＭＳ Ｐゴシック" pitchFamily="34" charset="-128"/>
                <a:cs typeface="Dreaming Outloud Pro" panose="03050502040302030504" pitchFamily="66" charset="0"/>
              </a:rPr>
              <a:t>Everyone—men, women and children.</a:t>
            </a:r>
          </a:p>
        </p:txBody>
      </p:sp>
      <p:pic>
        <p:nvPicPr>
          <p:cNvPr id="4" name="celebration-a5">
            <a:hlinkClick r:id="" action="ppaction://media"/>
            <a:extLst>
              <a:ext uri="{FF2B5EF4-FFF2-40B4-BE49-F238E27FC236}">
                <a16:creationId xmlns:a16="http://schemas.microsoft.com/office/drawing/2014/main" id="{982D7433-CC2F-BB9B-8665-F5CFE8C3F8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56339" y="720432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5495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5C9A6-6F89-E2C4-3FBD-3558FB907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F6FAB-71AB-7BB7-DC58-DA26DD2AF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B1EDA359-A49F-895D-4A8E-34DDABB260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20318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B9898FF-3B96-2E90-0149-A6C69EB7164E}"/>
              </a:ext>
            </a:extLst>
          </p:cNvPr>
          <p:cNvSpPr txBox="1">
            <a:spLocks/>
          </p:cNvSpPr>
          <p:nvPr/>
        </p:nvSpPr>
        <p:spPr bwMode="auto">
          <a:xfrm>
            <a:off x="1446942" y="685800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  <a:t>6.  People brought their “offerings, firstfruits, and tithes” to the storehouse. What is the difference between these three donations?</a:t>
            </a:r>
          </a:p>
        </p:txBody>
      </p:sp>
      <p:pic>
        <p:nvPicPr>
          <p:cNvPr id="4" name="celebration-a6-copy">
            <a:hlinkClick r:id="" action="ppaction://media"/>
            <a:extLst>
              <a:ext uri="{FF2B5EF4-FFF2-40B4-BE49-F238E27FC236}">
                <a16:creationId xmlns:a16="http://schemas.microsoft.com/office/drawing/2014/main" id="{EDEBBBC8-B67A-9205-CFD8-6781AA80CA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30061" y="73013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888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4ED82-7BEE-0667-35B9-E179EC838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C6629-05B5-FC2E-89BB-D398D8279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FC943F5E-F2A8-C07A-4A86-B419C7A2E9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20318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869CFE9-6418-DA64-D884-A302B6F6BC61}"/>
              </a:ext>
            </a:extLst>
          </p:cNvPr>
          <p:cNvSpPr txBox="1">
            <a:spLocks/>
          </p:cNvSpPr>
          <p:nvPr/>
        </p:nvSpPr>
        <p:spPr bwMode="auto">
          <a:xfrm>
            <a:off x="1446942" y="685800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  <a:t>6.  People brought their “offerings, firstfruits, and tithes” to the storehouse. What is the difference between these three donations?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DF6A80-7BE7-CEC3-DB2E-80946769348B}"/>
              </a:ext>
            </a:extLst>
          </p:cNvPr>
          <p:cNvSpPr txBox="1"/>
          <p:nvPr/>
        </p:nvSpPr>
        <p:spPr>
          <a:xfrm>
            <a:off x="1446942" y="2111056"/>
            <a:ext cx="911554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Offerings are gifts or sacrifices presented to God as an act of worship or gratitude. Firstfruits are the initial portion of a harvest or income that is offered to God before any other part is used or consumed. Tithes are a tenth of one's income or produce that is set aside to support the priesthood and Temple.</a:t>
            </a:r>
          </a:p>
        </p:txBody>
      </p:sp>
      <p:pic>
        <p:nvPicPr>
          <p:cNvPr id="9" name="celebration-a6">
            <a:hlinkClick r:id="" action="ppaction://media"/>
            <a:extLst>
              <a:ext uri="{FF2B5EF4-FFF2-40B4-BE49-F238E27FC236}">
                <a16:creationId xmlns:a16="http://schemas.microsoft.com/office/drawing/2014/main" id="{5540E3CE-9DA5-E50F-5F05-786A7FBEA9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39107" y="73013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104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9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52394-7634-773A-426C-944B1C4DA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EEAF7-7194-50DC-3F6D-C933D19BE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30113E7B-B478-E1B0-06CE-BB26C8880B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569"/>
            <a:ext cx="12192000" cy="6920318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06974F4-EA29-808D-25D5-A86388E54F98}"/>
              </a:ext>
            </a:extLst>
          </p:cNvPr>
          <p:cNvSpPr txBox="1">
            <a:spLocks/>
          </p:cNvSpPr>
          <p:nvPr/>
        </p:nvSpPr>
        <p:spPr bwMode="auto">
          <a:xfrm>
            <a:off x="1524000" y="946968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  <a:t>7.  Who got a daily portion?</a:t>
            </a:r>
          </a:p>
        </p:txBody>
      </p:sp>
      <p:pic>
        <p:nvPicPr>
          <p:cNvPr id="7" name="celebration q7">
            <a:hlinkClick r:id="" action="ppaction://media"/>
            <a:extLst>
              <a:ext uri="{FF2B5EF4-FFF2-40B4-BE49-F238E27FC236}">
                <a16:creationId xmlns:a16="http://schemas.microsoft.com/office/drawing/2014/main" id="{265F5561-E8AA-8D11-4A0D-965D0DF22B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20462" y="71833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8500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58BD8-8665-0120-1D28-D416DAC36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60DD7-F284-3DC4-5B62-2A1B548D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B1DAA68D-7D4F-D8A9-BF9E-4DACD07FBF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569"/>
            <a:ext cx="12192000" cy="6920318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652F686-CFB2-E172-FA81-39B4ECFE46DB}"/>
              </a:ext>
            </a:extLst>
          </p:cNvPr>
          <p:cNvSpPr txBox="1">
            <a:spLocks/>
          </p:cNvSpPr>
          <p:nvPr/>
        </p:nvSpPr>
        <p:spPr bwMode="auto">
          <a:xfrm>
            <a:off x="1524000" y="946968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  <a:t>7.  Who got a daily portion?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27C4CA-F44B-BC00-49F5-84B326BC6E03}"/>
              </a:ext>
            </a:extLst>
          </p:cNvPr>
          <p:cNvSpPr txBox="1"/>
          <p:nvPr/>
        </p:nvSpPr>
        <p:spPr>
          <a:xfrm>
            <a:off x="1965789" y="2322047"/>
            <a:ext cx="826042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Dreaming Outloud Pro" panose="03050502040302030504" pitchFamily="66" charset="0"/>
                <a:ea typeface="ＭＳ Ｐゴシック" pitchFamily="34" charset="-128"/>
                <a:cs typeface="Dreaming Outloud Pro" panose="03050502040302030504" pitchFamily="66" charset="0"/>
              </a:rPr>
              <a:t>The Levites were provided for by the tithe, which was their due (Lev 27:32, 33; Num 18:21, 24ff.), but a tenth of it had to be given to the priests (Num 18:26-28). </a:t>
            </a:r>
          </a:p>
        </p:txBody>
      </p:sp>
      <p:pic>
        <p:nvPicPr>
          <p:cNvPr id="4" name="celebration-a7">
            <a:hlinkClick r:id="" action="ppaction://media"/>
            <a:extLst>
              <a:ext uri="{FF2B5EF4-FFF2-40B4-BE49-F238E27FC236}">
                <a16:creationId xmlns:a16="http://schemas.microsoft.com/office/drawing/2014/main" id="{B350A4FD-DB38-D0F5-0275-B1FDABFFC6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03938" y="75416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7589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CA00A-6470-04C1-F736-7A8B6613F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0D775-7EB2-6BB7-1CE4-0226F098C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on a blue wall&#10;&#10;AI-generated content may be incorrect.">
            <a:extLst>
              <a:ext uri="{FF2B5EF4-FFF2-40B4-BE49-F238E27FC236}">
                <a16:creationId xmlns:a16="http://schemas.microsoft.com/office/drawing/2014/main" id="{70E44D7B-2BAB-839D-B36A-F6EBC3C256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16498"/>
          </a:xfr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DFFF370-716F-8DAB-08C8-8AC9072F614C}"/>
                  </a:ext>
                </a:extLst>
              </p14:cNvPr>
              <p14:cNvContentPartPr/>
              <p14:nvPr/>
            </p14:nvContentPartPr>
            <p14:xfrm>
              <a:off x="-1089283" y="3112738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138A61B8-4179-C23C-202A-5D0C0D17D8F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1106923" y="3095098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03B878E3-9B6F-1F16-3301-EAC7D5A93992}"/>
                  </a:ext>
                </a:extLst>
              </p14:cNvPr>
              <p14:cNvContentPartPr/>
              <p14:nvPr/>
            </p14:nvContentPartPr>
            <p14:xfrm>
              <a:off x="-1047883" y="3225778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D5B158DD-7A80-1FB2-97D8-CE99141EBC0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-1065883" y="3208138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itle 1">
            <a:extLst>
              <a:ext uri="{FF2B5EF4-FFF2-40B4-BE49-F238E27FC236}">
                <a16:creationId xmlns:a16="http://schemas.microsoft.com/office/drawing/2014/main" id="{DECD83FE-2B96-5EBF-1F58-C83DB9D65CAF}"/>
              </a:ext>
            </a:extLst>
          </p:cNvPr>
          <p:cNvSpPr txBox="1">
            <a:spLocks/>
          </p:cNvSpPr>
          <p:nvPr/>
        </p:nvSpPr>
        <p:spPr bwMode="auto">
          <a:xfrm>
            <a:off x="3868616" y="685800"/>
            <a:ext cx="6918328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lvl="0" fontAlgn="auto">
              <a:spcAft>
                <a:spcPts val="0"/>
              </a:spcAft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  <a:t>8</a:t>
            </a:r>
            <a:r>
              <a:rPr lang="en-US" sz="4000" b="1" kern="0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How loud was the sound of their joyful celebration?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Dreaming Outloud Pro" panose="03050502040302030504" pitchFamily="66" charset="0"/>
              <a:ea typeface="+mj-ea"/>
              <a:cs typeface="Dreaming Outloud Pro" panose="03050502040302030504" pitchFamily="66" charset="0"/>
            </a:endParaRPr>
          </a:p>
        </p:txBody>
      </p:sp>
      <p:pic>
        <p:nvPicPr>
          <p:cNvPr id="6" name="celebration-q8-copy">
            <a:hlinkClick r:id="" action="ppaction://media"/>
            <a:extLst>
              <a:ext uri="{FF2B5EF4-FFF2-40B4-BE49-F238E27FC236}">
                <a16:creationId xmlns:a16="http://schemas.microsoft.com/office/drawing/2014/main" id="{FA72F266-79D3-F3C5-6B60-748316D8AA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121877" y="73013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377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2DE3A-4C41-1ECA-C509-2E56EE55B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C742D-138F-8A2A-DD55-58BF37539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on a blue wall&#10;&#10;AI-generated content may be incorrect.">
            <a:extLst>
              <a:ext uri="{FF2B5EF4-FFF2-40B4-BE49-F238E27FC236}">
                <a16:creationId xmlns:a16="http://schemas.microsoft.com/office/drawing/2014/main" id="{D3C2A1D3-276E-EBE3-1744-F41FDFB707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16498"/>
          </a:xfr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CB6EAF9-A9CB-7880-7EC4-B2B2F68041C3}"/>
                  </a:ext>
                </a:extLst>
              </p14:cNvPr>
              <p14:cNvContentPartPr/>
              <p14:nvPr/>
            </p14:nvContentPartPr>
            <p14:xfrm>
              <a:off x="-1089283" y="3112738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138A61B8-4179-C23C-202A-5D0C0D17D8F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1106923" y="3095098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32C02745-A803-2CB5-4B54-6F8181BB0460}"/>
                  </a:ext>
                </a:extLst>
              </p14:cNvPr>
              <p14:cNvContentPartPr/>
              <p14:nvPr/>
            </p14:nvContentPartPr>
            <p14:xfrm>
              <a:off x="-1047883" y="3225778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D5B158DD-7A80-1FB2-97D8-CE99141EBC0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-1065883" y="3208138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itle 1">
            <a:extLst>
              <a:ext uri="{FF2B5EF4-FFF2-40B4-BE49-F238E27FC236}">
                <a16:creationId xmlns:a16="http://schemas.microsoft.com/office/drawing/2014/main" id="{D02A2F14-8FF5-6EA5-9877-A5B3277CC873}"/>
              </a:ext>
            </a:extLst>
          </p:cNvPr>
          <p:cNvSpPr txBox="1">
            <a:spLocks/>
          </p:cNvSpPr>
          <p:nvPr/>
        </p:nvSpPr>
        <p:spPr bwMode="auto">
          <a:xfrm>
            <a:off x="3868616" y="685800"/>
            <a:ext cx="6918328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lvl="0" fontAlgn="auto">
              <a:spcAft>
                <a:spcPts val="0"/>
              </a:spcAft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  <a:t>8</a:t>
            </a:r>
            <a:r>
              <a:rPr lang="en-US" sz="4000" b="1" kern="0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How loud was the sound of their joyful celebration?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Dreaming Outloud Pro" panose="03050502040302030504" pitchFamily="66" charset="0"/>
              <a:ea typeface="+mj-ea"/>
              <a:cs typeface="Dreaming Outloud Pro" panose="030505020403020305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F295A0-44F1-E53F-05CD-D5518F0363FE}"/>
              </a:ext>
            </a:extLst>
          </p:cNvPr>
          <p:cNvSpPr txBox="1"/>
          <p:nvPr/>
        </p:nvSpPr>
        <p:spPr>
          <a:xfrm>
            <a:off x="4111113" y="2774129"/>
            <a:ext cx="82604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Dreaming Outloud Pro" panose="03050502040302030504" pitchFamily="66" charset="0"/>
                <a:ea typeface="ＭＳ Ｐゴシック" pitchFamily="34" charset="-128"/>
                <a:cs typeface="Dreaming Outloud Pro" panose="03050502040302030504" pitchFamily="66" charset="0"/>
              </a:rPr>
              <a:t>It could be heard “far off!”</a:t>
            </a:r>
          </a:p>
        </p:txBody>
      </p:sp>
      <p:pic>
        <p:nvPicPr>
          <p:cNvPr id="7" name="celebration-a8-copy">
            <a:hlinkClick r:id="" action="ppaction://media"/>
            <a:extLst>
              <a:ext uri="{FF2B5EF4-FFF2-40B4-BE49-F238E27FC236}">
                <a16:creationId xmlns:a16="http://schemas.microsoft.com/office/drawing/2014/main" id="{2040EA58-F079-CB67-DA84-C26831E818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552092" y="72272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569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C62D9-60C0-FF41-C69B-A792BD972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a shelf&#10;&#10;AI-generated content may be incorrect.">
            <a:extLst>
              <a:ext uri="{FF2B5EF4-FFF2-40B4-BE49-F238E27FC236}">
                <a16:creationId xmlns:a16="http://schemas.microsoft.com/office/drawing/2014/main" id="{8A0877F2-3876-37C6-00D9-A7A72549A3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8933" cy="6867525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D005C7-4310-C136-0129-C4BC6FDAE816}"/>
              </a:ext>
            </a:extLst>
          </p:cNvPr>
          <p:cNvSpPr txBox="1"/>
          <p:nvPr/>
        </p:nvSpPr>
        <p:spPr>
          <a:xfrm>
            <a:off x="3381633" y="1707776"/>
            <a:ext cx="57134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8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ctr"/>
            <a:r>
              <a:rPr lang="en-US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reaming Outloud Pro" panose="03050502040302030504" pitchFamily="66" charset="0"/>
                <a:cs typeface="Dreaming Outloud Pro" panose="03050502040302030504" pitchFamily="66" charset="0"/>
              </a:rPr>
              <a:t>Now it’s time for our lesson…</a:t>
            </a:r>
          </a:p>
        </p:txBody>
      </p:sp>
      <p:sp>
        <p:nvSpPr>
          <p:cNvPr id="8" name="Sun 7">
            <a:extLst>
              <a:ext uri="{FF2B5EF4-FFF2-40B4-BE49-F238E27FC236}">
                <a16:creationId xmlns:a16="http://schemas.microsoft.com/office/drawing/2014/main" id="{F1B1D2D0-5419-6FC7-56B6-254C40867853}"/>
              </a:ext>
            </a:extLst>
          </p:cNvPr>
          <p:cNvSpPr/>
          <p:nvPr/>
        </p:nvSpPr>
        <p:spPr>
          <a:xfrm flipH="1">
            <a:off x="917388" y="4464423"/>
            <a:ext cx="225612" cy="215153"/>
          </a:xfrm>
          <a:prstGeom prst="sun">
            <a:avLst/>
          </a:prstGeom>
          <a:solidFill>
            <a:srgbClr val="5D625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Logo_Ident - 40">
            <a:hlinkClick r:id="" action="ppaction://media"/>
            <a:extLst>
              <a:ext uri="{FF2B5EF4-FFF2-40B4-BE49-F238E27FC236}">
                <a16:creationId xmlns:a16="http://schemas.microsoft.com/office/drawing/2014/main" id="{078CEACE-7AE3-90D6-77BB-3215C7A59D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268506" y="7467600"/>
            <a:ext cx="609600" cy="609600"/>
          </a:xfrm>
          <a:prstGeom prst="rect">
            <a:avLst/>
          </a:prstGeom>
        </p:spPr>
      </p:pic>
      <p:pic>
        <p:nvPicPr>
          <p:cNvPr id="3" name="celebration-ty">
            <a:hlinkClick r:id="" action="ppaction://media"/>
            <a:extLst>
              <a:ext uri="{FF2B5EF4-FFF2-40B4-BE49-F238E27FC236}">
                <a16:creationId xmlns:a16="http://schemas.microsoft.com/office/drawing/2014/main" id="{38519AB5-1E39-347B-9D44-67A41467478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81633" y="74617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4659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1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2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0" y="-824501"/>
            <a:ext cx="12192000" cy="615850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txBody>
          <a:bodyPr/>
          <a:lstStyle/>
          <a:p>
            <a:pPr marL="342900" indent="-342900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200" b="1" i="1" kern="0" dirty="0">
                <a:solidFill>
                  <a:srgbClr val="FFFFFF"/>
                </a:solidFill>
                <a:latin typeface="Arial" charset="0"/>
                <a:cs typeface="ＭＳ Ｐゴシック" charset="0"/>
              </a:rPr>
              <a:t>	</a:t>
            </a:r>
          </a:p>
          <a:p>
            <a:pPr marL="342900" indent="-342900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en-US" sz="3600" b="1" kern="0" dirty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  <a:cs typeface="ＭＳ Ｐゴシック" charset="0"/>
            </a:endParaRPr>
          </a:p>
          <a:p>
            <a:pPr marL="342900" indent="-342900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8800" b="1" kern="0" dirty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ＭＳ Ｐゴシック" charset="0"/>
              </a:rPr>
              <a:t>5 </a:t>
            </a:r>
          </a:p>
          <a:p>
            <a:pPr marL="342900" indent="-342900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8800" b="1" dirty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asic Sans Heavy SF" panose="020BE200000000000000" pitchFamily="34" charset="0"/>
              </a:rPr>
              <a:t>CELEBRATION</a:t>
            </a:r>
          </a:p>
          <a:p>
            <a:pPr marL="342900" indent="-342900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600" b="1" kern="0" dirty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ＭＳ Ｐゴシック" charset="0"/>
              </a:rPr>
              <a:t> </a:t>
            </a:r>
          </a:p>
          <a:p>
            <a:pPr marL="342900" indent="-342900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600" kern="0" dirty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ＭＳ Ｐゴシック" charset="0"/>
              </a:rPr>
              <a:t>How to Celebrate God and His Goodness </a:t>
            </a:r>
          </a:p>
          <a:p>
            <a:pPr marL="342900" indent="-342900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en-US" sz="3600" kern="0" dirty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  <a:cs typeface="ＭＳ Ｐゴシック" charset="0"/>
            </a:endParaRPr>
          </a:p>
          <a:p>
            <a:pPr marL="342900" indent="-342900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600" kern="0" dirty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ＭＳ Ｐゴシック" charset="0"/>
              </a:rPr>
              <a:t>(Nehemiah 12:27-47)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78" y="5486400"/>
            <a:ext cx="1371600" cy="13716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7FC3559E-E0FA-8240-13A2-86C1DF5D8666}"/>
              </a:ext>
            </a:extLst>
          </p:cNvPr>
          <p:cNvSpPr txBox="1">
            <a:spLocks noChangeArrowheads="1"/>
          </p:cNvSpPr>
          <p:nvPr/>
        </p:nvSpPr>
        <p:spPr>
          <a:xfrm rot="5400000">
            <a:off x="8314459" y="2793812"/>
            <a:ext cx="5867400" cy="1036638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i="1" kern="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Throwing God a Party</a:t>
            </a:r>
          </a:p>
        </p:txBody>
      </p:sp>
    </p:spTree>
    <p:extLst>
      <p:ext uri="{BB962C8B-B14F-4D97-AF65-F5344CB8AC3E}">
        <p14:creationId xmlns:p14="http://schemas.microsoft.com/office/powerpoint/2010/main" val="311171015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0" y="428178"/>
            <a:ext cx="80772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i="1" dirty="0">
                <a:solidFill>
                  <a:srgbClr val="000000"/>
                </a:solidFill>
                <a:latin typeface="Arial" charset="0"/>
              </a:rPr>
              <a:t>Psalm 137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baseline="30000" dirty="0">
                <a:solidFill>
                  <a:srgbClr val="000000"/>
                </a:solidFill>
                <a:latin typeface="Arial" charset="0"/>
              </a:rPr>
              <a:t>1 </a:t>
            </a:r>
            <a:r>
              <a:rPr lang="en-US" sz="2400" b="1" dirty="0">
                <a:solidFill>
                  <a:srgbClr val="000000"/>
                </a:solidFill>
                <a:latin typeface="Arial" charset="0"/>
              </a:rPr>
              <a:t>By the rivers of Babylon we sat and wept</a:t>
            </a:r>
            <a:br>
              <a:rPr lang="en-US" sz="2400" b="1" dirty="0">
                <a:solidFill>
                  <a:srgbClr val="000000"/>
                </a:solidFill>
                <a:latin typeface="Arial" charset="0"/>
              </a:rPr>
            </a:br>
            <a:r>
              <a:rPr lang="en-US" sz="2400" b="1" dirty="0">
                <a:solidFill>
                  <a:srgbClr val="000000"/>
                </a:solidFill>
                <a:latin typeface="Arial" charset="0"/>
              </a:rPr>
              <a:t>    when we remembered Zion.</a:t>
            </a:r>
            <a:br>
              <a:rPr lang="en-US" sz="2400" b="1" dirty="0">
                <a:solidFill>
                  <a:srgbClr val="000000"/>
                </a:solidFill>
                <a:latin typeface="Arial" charset="0"/>
              </a:rPr>
            </a:br>
            <a:r>
              <a:rPr lang="en-US" sz="2400" b="1" baseline="30000" dirty="0">
                <a:solidFill>
                  <a:srgbClr val="000000"/>
                </a:solidFill>
                <a:latin typeface="Arial" charset="0"/>
              </a:rPr>
              <a:t>2 </a:t>
            </a:r>
            <a:r>
              <a:rPr lang="en-US" sz="2400" b="1" dirty="0">
                <a:solidFill>
                  <a:srgbClr val="000000"/>
                </a:solidFill>
                <a:latin typeface="Arial" charset="0"/>
              </a:rPr>
              <a:t>There on the poplars</a:t>
            </a:r>
            <a:br>
              <a:rPr lang="en-US" sz="2400" b="1" dirty="0">
                <a:solidFill>
                  <a:srgbClr val="000000"/>
                </a:solidFill>
                <a:latin typeface="Arial" charset="0"/>
              </a:rPr>
            </a:br>
            <a:r>
              <a:rPr lang="en-US" sz="2400" b="1" dirty="0">
                <a:solidFill>
                  <a:srgbClr val="000000"/>
                </a:solidFill>
                <a:latin typeface="Arial" charset="0"/>
              </a:rPr>
              <a:t>    we hung our harps,</a:t>
            </a:r>
            <a:br>
              <a:rPr lang="en-US" sz="2400" b="1" dirty="0">
                <a:solidFill>
                  <a:srgbClr val="000000"/>
                </a:solidFill>
                <a:latin typeface="Arial" charset="0"/>
              </a:rPr>
            </a:br>
            <a:r>
              <a:rPr lang="en-US" sz="2400" b="1" baseline="30000" dirty="0">
                <a:solidFill>
                  <a:srgbClr val="000000"/>
                </a:solidFill>
                <a:latin typeface="Arial" charset="0"/>
              </a:rPr>
              <a:t>3 </a:t>
            </a:r>
            <a:r>
              <a:rPr lang="en-US" sz="2400" b="1" dirty="0">
                <a:solidFill>
                  <a:srgbClr val="000000"/>
                </a:solidFill>
                <a:latin typeface="Arial" charset="0"/>
              </a:rPr>
              <a:t>for there our captors asked us for songs,</a:t>
            </a:r>
            <a:br>
              <a:rPr lang="en-US" sz="2400" b="1" dirty="0">
                <a:solidFill>
                  <a:srgbClr val="000000"/>
                </a:solidFill>
                <a:latin typeface="Arial" charset="0"/>
              </a:rPr>
            </a:br>
            <a:r>
              <a:rPr lang="en-US" sz="2400" b="1" dirty="0">
                <a:solidFill>
                  <a:srgbClr val="000000"/>
                </a:solidFill>
                <a:latin typeface="Arial" charset="0"/>
              </a:rPr>
              <a:t>    our tormentors demanded songs of joy;</a:t>
            </a:r>
            <a:br>
              <a:rPr lang="en-US" sz="2400" b="1" dirty="0">
                <a:solidFill>
                  <a:srgbClr val="000000"/>
                </a:solidFill>
                <a:latin typeface="Arial" charset="0"/>
              </a:rPr>
            </a:br>
            <a:r>
              <a:rPr lang="en-US" sz="2400" b="1" dirty="0">
                <a:solidFill>
                  <a:srgbClr val="000000"/>
                </a:solidFill>
                <a:latin typeface="Arial" charset="0"/>
              </a:rPr>
              <a:t>    they said, “Sing us one of the songs of Zion!”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baseline="30000" dirty="0">
                <a:solidFill>
                  <a:srgbClr val="000000"/>
                </a:solidFill>
                <a:latin typeface="Arial" charset="0"/>
              </a:rPr>
              <a:t>4 </a:t>
            </a:r>
            <a:r>
              <a:rPr lang="en-US" sz="2400" b="1" dirty="0">
                <a:solidFill>
                  <a:srgbClr val="000000"/>
                </a:solidFill>
                <a:latin typeface="Arial" charset="0"/>
              </a:rPr>
              <a:t>How can we sing the songs of the Lord</a:t>
            </a:r>
            <a:br>
              <a:rPr lang="en-US" sz="2400" b="1" dirty="0">
                <a:solidFill>
                  <a:srgbClr val="000000"/>
                </a:solidFill>
                <a:latin typeface="Arial" charset="0"/>
              </a:rPr>
            </a:br>
            <a:r>
              <a:rPr lang="en-US" sz="2400" b="1" dirty="0">
                <a:solidFill>
                  <a:srgbClr val="000000"/>
                </a:solidFill>
                <a:latin typeface="Arial" charset="0"/>
              </a:rPr>
              <a:t>    while in a foreign land?</a:t>
            </a:r>
            <a:br>
              <a:rPr lang="en-US" sz="2400" b="1" dirty="0">
                <a:solidFill>
                  <a:srgbClr val="000000"/>
                </a:solidFill>
                <a:latin typeface="Arial" charset="0"/>
              </a:rPr>
            </a:br>
            <a:r>
              <a:rPr lang="en-US" sz="2400" b="1" baseline="30000" dirty="0">
                <a:solidFill>
                  <a:srgbClr val="000000"/>
                </a:solidFill>
                <a:latin typeface="Arial" charset="0"/>
              </a:rPr>
              <a:t>5 </a:t>
            </a:r>
            <a:r>
              <a:rPr lang="en-US" sz="2400" b="1" dirty="0">
                <a:solidFill>
                  <a:srgbClr val="000000"/>
                </a:solidFill>
                <a:latin typeface="Arial" charset="0"/>
              </a:rPr>
              <a:t>If I forget you, Jerusalem,</a:t>
            </a:r>
            <a:br>
              <a:rPr lang="en-US" sz="2400" b="1" dirty="0">
                <a:solidFill>
                  <a:srgbClr val="000000"/>
                </a:solidFill>
                <a:latin typeface="Arial" charset="0"/>
              </a:rPr>
            </a:br>
            <a:r>
              <a:rPr lang="en-US" sz="2400" b="1" dirty="0">
                <a:solidFill>
                  <a:srgbClr val="000000"/>
                </a:solidFill>
                <a:latin typeface="Arial" charset="0"/>
              </a:rPr>
              <a:t>    may my right hand forget its skill.</a:t>
            </a:r>
            <a:br>
              <a:rPr lang="en-US" sz="2400" b="1" dirty="0">
                <a:solidFill>
                  <a:srgbClr val="000000"/>
                </a:solidFill>
                <a:latin typeface="Arial" charset="0"/>
              </a:rPr>
            </a:br>
            <a:r>
              <a:rPr lang="en-US" sz="2400" b="1" baseline="30000" dirty="0">
                <a:solidFill>
                  <a:srgbClr val="000000"/>
                </a:solidFill>
                <a:latin typeface="Arial" charset="0"/>
              </a:rPr>
              <a:t>6 </a:t>
            </a:r>
            <a:r>
              <a:rPr lang="en-US" sz="2400" b="1" dirty="0">
                <a:solidFill>
                  <a:srgbClr val="000000"/>
                </a:solidFill>
                <a:latin typeface="Arial" charset="0"/>
              </a:rPr>
              <a:t>May my tongue cling to the roof of my mouth</a:t>
            </a:r>
            <a:br>
              <a:rPr lang="en-US" sz="2400" b="1" dirty="0">
                <a:solidFill>
                  <a:srgbClr val="000000"/>
                </a:solidFill>
                <a:latin typeface="Arial" charset="0"/>
              </a:rPr>
            </a:br>
            <a:r>
              <a:rPr lang="en-US" sz="2400" b="1" dirty="0">
                <a:solidFill>
                  <a:srgbClr val="000000"/>
                </a:solidFill>
                <a:latin typeface="Arial" charset="0"/>
              </a:rPr>
              <a:t>    if I do not remember you,</a:t>
            </a:r>
            <a:br>
              <a:rPr lang="en-US" sz="2400" b="1" dirty="0">
                <a:solidFill>
                  <a:srgbClr val="000000"/>
                </a:solidFill>
                <a:latin typeface="Arial" charset="0"/>
              </a:rPr>
            </a:br>
            <a:r>
              <a:rPr lang="en-US" sz="2400" b="1" dirty="0">
                <a:solidFill>
                  <a:srgbClr val="000000"/>
                </a:solidFill>
                <a:latin typeface="Arial" charset="0"/>
              </a:rPr>
              <a:t>if I do not consider Jerusalem</a:t>
            </a:r>
            <a:br>
              <a:rPr lang="en-US" sz="2400" b="1" dirty="0">
                <a:solidFill>
                  <a:srgbClr val="000000"/>
                </a:solidFill>
                <a:latin typeface="Arial" charset="0"/>
              </a:rPr>
            </a:br>
            <a:r>
              <a:rPr lang="en-US" sz="2400" b="1" dirty="0">
                <a:solidFill>
                  <a:srgbClr val="000000"/>
                </a:solidFill>
                <a:latin typeface="Arial" charset="0"/>
              </a:rPr>
              <a:t>    my highest joy.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333" y="5249333"/>
            <a:ext cx="1371600" cy="1371600"/>
          </a:xfrm>
          <a:prstGeom prst="rect">
            <a:avLst/>
          </a:prstGeom>
        </p:spPr>
      </p:pic>
      <p:pic>
        <p:nvPicPr>
          <p:cNvPr id="3" name="Babylon">
            <a:hlinkClick r:id="" action="ppaction://media"/>
            <a:extLst>
              <a:ext uri="{FF2B5EF4-FFF2-40B4-BE49-F238E27FC236}">
                <a16:creationId xmlns:a16="http://schemas.microsoft.com/office/drawing/2014/main" id="{39897007-A652-9D46-F7D0-3B0BBC0065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18267" y="62907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7613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B8D435B1-00C2-45C3-89EA-B370AC340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700" y="1862670"/>
            <a:ext cx="95885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28600" indent="-571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romanUcPeriod"/>
              <a:defRPr/>
            </a:pPr>
            <a:r>
              <a:rPr lang="en-US" b="1" kern="0" spc="-3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Celebration Begins With Spiritual Purification</a:t>
            </a: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 kern="0" spc="-30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(27-30)</a:t>
            </a:r>
          </a:p>
          <a:p>
            <a:pPr marL="228600" indent="-571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romanUcPeriod" startAt="2"/>
              <a:defRPr/>
            </a:pPr>
            <a:r>
              <a:rPr lang="en-US" b="1" kern="0" spc="-3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Celebration Continues With Jubilant Praise</a:t>
            </a: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 kern="0" spc="-30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(31-39)</a:t>
            </a:r>
          </a:p>
          <a:p>
            <a:pPr marL="228600" indent="-571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romanUcPeriod" startAt="3"/>
              <a:defRPr/>
            </a:pPr>
            <a:r>
              <a:rPr lang="en-US" b="1" kern="0" spc="-3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Celebration Culminates in Joyful Generosity</a:t>
            </a: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 kern="0" spc="-30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(40-47)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057D321-1F3D-4C9D-8C2A-F78CE372F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04800"/>
            <a:ext cx="91440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3600" b="1" kern="0" dirty="0">
                <a:solidFill>
                  <a:srgbClr val="00B050"/>
                </a:solidFill>
                <a:latin typeface="Arial"/>
                <a:ea typeface="ＭＳ Ｐゴシック"/>
              </a:rPr>
              <a:t>Celebrating God’s Goodness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5325533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300307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E6BF03-7FFE-4EC5-A51B-4991B70DC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7073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1D8C1A-9F34-4E32-BD12-6207DB762689}"/>
              </a:ext>
            </a:extLst>
          </p:cNvPr>
          <p:cNvSpPr/>
          <p:nvPr/>
        </p:nvSpPr>
        <p:spPr>
          <a:xfrm>
            <a:off x="6900333" y="1536174"/>
            <a:ext cx="3276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dirty="0">
                <a:solidFill>
                  <a:srgbClr val="00B050"/>
                </a:solidFill>
                <a:latin typeface="Arial" charset="0"/>
              </a:rPr>
              <a:t>I. Celebration Begins With Spiritual Purification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4000" dirty="0">
              <a:solidFill>
                <a:srgbClr val="000000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dirty="0">
                <a:solidFill>
                  <a:srgbClr val="000000"/>
                </a:solidFill>
                <a:latin typeface="Arial" charset="0"/>
              </a:rPr>
              <a:t>(27-30)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2467" y="5321826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967436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5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2160340-9FD5-4FA7-A905-DA43B0375911}"/>
              </a:ext>
            </a:extLst>
          </p:cNvPr>
          <p:cNvSpPr/>
          <p:nvPr/>
        </p:nvSpPr>
        <p:spPr>
          <a:xfrm rot="766667">
            <a:off x="1289744" y="4603780"/>
            <a:ext cx="87491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>
                <a:solidFill>
                  <a:srgbClr val="000000"/>
                </a:solidFill>
                <a:latin typeface="Impact" panose="020B0806030902050204" pitchFamily="34" charset="0"/>
              </a:rPr>
              <a:t>II. Celebration Continues With Jubilant Praise (31-39)</a:t>
            </a:r>
          </a:p>
        </p:txBody>
      </p:sp>
    </p:spTree>
    <p:extLst>
      <p:ext uri="{BB962C8B-B14F-4D97-AF65-F5344CB8AC3E}">
        <p14:creationId xmlns:p14="http://schemas.microsoft.com/office/powerpoint/2010/main" val="190928921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74752E-A03A-4A30-808B-0DA83FA72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12192000" cy="756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17020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876BE5-C68F-4235-8580-BB5534F8B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098"/>
            <a:ext cx="12192000" cy="680974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E7F8C76-1437-44E8-B984-4705CB1D095F}"/>
              </a:ext>
            </a:extLst>
          </p:cNvPr>
          <p:cNvSpPr/>
          <p:nvPr/>
        </p:nvSpPr>
        <p:spPr>
          <a:xfrm>
            <a:off x="246108" y="567270"/>
            <a:ext cx="425815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dirty="0">
                <a:solidFill>
                  <a:srgbClr val="000000"/>
                </a:solidFill>
                <a:latin typeface="Arial" charset="0"/>
              </a:rPr>
              <a:t>III. Celebration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dirty="0">
                <a:solidFill>
                  <a:srgbClr val="000000"/>
                </a:solidFill>
                <a:latin typeface="Arial" charset="0"/>
              </a:rPr>
              <a:t>Culminates in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dirty="0">
                <a:solidFill>
                  <a:srgbClr val="000000"/>
                </a:solidFill>
                <a:latin typeface="Arial" charset="0"/>
              </a:rPr>
              <a:t>Joyful Generosity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4000" dirty="0">
              <a:solidFill>
                <a:srgbClr val="000000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dirty="0">
                <a:solidFill>
                  <a:srgbClr val="000000"/>
                </a:solidFill>
                <a:latin typeface="Arial" charset="0"/>
              </a:rPr>
              <a:t>(40-47)</a:t>
            </a:r>
          </a:p>
        </p:txBody>
      </p:sp>
    </p:spTree>
    <p:extLst>
      <p:ext uri="{BB962C8B-B14F-4D97-AF65-F5344CB8AC3E}">
        <p14:creationId xmlns:p14="http://schemas.microsoft.com/office/powerpoint/2010/main" val="318459609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06256168">
  <a:themeElements>
    <a:clrScheme name="Training Presentatio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6D1D0"/>
      </a:accent1>
      <a:accent2>
        <a:srgbClr val="284C6A"/>
      </a:accent2>
      <a:accent3>
        <a:srgbClr val="FFFF99"/>
      </a:accent3>
      <a:accent4>
        <a:srgbClr val="FFCC99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loud skipper design 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 skipper desig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1342</TotalTime>
  <Words>626</Words>
  <Application>Microsoft Office PowerPoint</Application>
  <PresentationFormat>Widescreen</PresentationFormat>
  <Paragraphs>57</Paragraphs>
  <Slides>27</Slides>
  <Notes>0</Notes>
  <HiddenSlides>0</HiddenSlides>
  <MMClips>22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Basic Sans Heavy SF</vt:lpstr>
      <vt:lpstr>Dreaming Outloud Pro</vt:lpstr>
      <vt:lpstr>Impact</vt:lpstr>
      <vt:lpstr>Times New Roman</vt:lpstr>
      <vt:lpstr>Trebuchet MS</vt:lpstr>
      <vt:lpstr>06256168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Ron Sheveland</dc:creator>
  <cp:lastModifiedBy>Ron Sheveland</cp:lastModifiedBy>
  <cp:revision>19</cp:revision>
  <dcterms:created xsi:type="dcterms:W3CDTF">2025-02-15T17:19:44Z</dcterms:created>
  <dcterms:modified xsi:type="dcterms:W3CDTF">2025-02-21T13:08:14Z</dcterms:modified>
</cp:coreProperties>
</file>