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  <p:sldMasterId id="2147483744" r:id="rId4"/>
  </p:sldMasterIdLst>
  <p:notesMasterIdLst>
    <p:notesMasterId r:id="rId23"/>
  </p:notesMasterIdLst>
  <p:sldIdLst>
    <p:sldId id="637" r:id="rId5"/>
    <p:sldId id="707" r:id="rId6"/>
    <p:sldId id="710" r:id="rId7"/>
    <p:sldId id="711" r:id="rId8"/>
    <p:sldId id="605" r:id="rId9"/>
    <p:sldId id="606" r:id="rId10"/>
    <p:sldId id="607" r:id="rId11"/>
    <p:sldId id="668" r:id="rId12"/>
    <p:sldId id="712" r:id="rId13"/>
    <p:sldId id="602" r:id="rId14"/>
    <p:sldId id="609" r:id="rId15"/>
    <p:sldId id="610" r:id="rId16"/>
    <p:sldId id="611" r:id="rId17"/>
    <p:sldId id="612" r:id="rId18"/>
    <p:sldId id="613" r:id="rId19"/>
    <p:sldId id="709" r:id="rId20"/>
    <p:sldId id="708" r:id="rId21"/>
    <p:sldId id="713" r:id="rId2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DFFF"/>
    <a:srgbClr val="964126"/>
    <a:srgbClr val="3A5C86"/>
    <a:srgbClr val="AE4B2C"/>
    <a:srgbClr val="498E44"/>
    <a:srgbClr val="663300"/>
    <a:srgbClr val="5D82CB"/>
    <a:srgbClr val="F7755F"/>
    <a:srgbClr val="FB3737"/>
    <a:srgbClr val="789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04" autoAdjust="0"/>
    <p:restoredTop sz="93073" autoAdjust="0"/>
  </p:normalViewPr>
  <p:slideViewPr>
    <p:cSldViewPr>
      <p:cViewPr varScale="1">
        <p:scale>
          <a:sx n="119" d="100"/>
          <a:sy n="119" d="100"/>
        </p:scale>
        <p:origin x="150" y="7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4B391-0D6A-41C8-A248-3EB21F88FF7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47CB0-593E-43AD-A715-D5E7B9D75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3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88722CD8-0C0A-4B02-8DA8-55E0B3D399A5}" type="slidenum">
              <a:rPr lang="en-US" sz="1200">
                <a:solidFill>
                  <a:srgbClr val="000000"/>
                </a:solidFill>
                <a:latin typeface="Calibri" pitchFamily="34" charset="0"/>
              </a:rPr>
              <a:pPr eaLnBrk="1" hangingPunct="1">
                <a:defRPr/>
              </a:pPr>
              <a:t>6</a:t>
            </a:fld>
            <a:endParaRPr lang="en-US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991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738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0905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1192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9440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036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5765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836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8606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801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872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7641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43937-64EF-4AFD-88F2-288F7319E0D5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3F22C-6F78-42AF-AFCB-6C63B1BCE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31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35D94-29E2-4119-8F60-99CEC10AA7D9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DE1E-2FF8-4BEF-808F-DB13CD819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17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0E77E-DA6C-47F9-A2DE-08C97F36A93B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13D10-30FE-45E3-82A2-9A2FB7FED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18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024AC-DC1A-451F-9023-3E0AF469B50A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60CD9-BF49-4002-A1B6-11536241A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68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AE1C9-1B1E-4558-B393-A804210BD30D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030E1-C7D0-43E3-BEE8-80C2CDF29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85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BFCDC-0233-42D2-8421-D4E1338D06B6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6746D-1B5A-4194-9704-3A2FA74298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72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331B0-B1A0-4284-967C-38CE69B42392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FA75F-E4FE-43E3-B4D7-CCE21B2A8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79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B437B-496A-43B0-9BB3-C3542FB701DF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4191F-5067-42A6-9646-36E662AC36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79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E887F-8441-4972-82BB-0E730A09DC05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A4F77-7BBA-4555-8350-4F98E846EA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10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C059D-9077-4CA9-981F-2006BDE5F416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8CAC1-9B2B-42E6-B35B-63C5287FC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34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48FFC-455E-48FB-A8C6-312CC2E06497}" type="datetimeFigureOut">
              <a:rPr lang="en-US"/>
              <a:pPr>
                <a:defRPr/>
              </a:pPr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F200C-EC97-4CAB-9F8E-2D4820CB8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1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E1AA5269-4357-4802-AAF8-8C4095B5542E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72027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952B4E2C-F370-487C-BA6E-A63152D75E4B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34494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51411E76-2A9F-4BF5-A3FC-49DECB1DE181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22553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409C54B0-2324-42CB-A065-63215222508A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1505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B7F67DD-CC38-4A02-9658-91A658B70F4B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40592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3456783D-6863-4518-B300-2AEB19D28B92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0204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78BE3161-4E0A-477F-911E-247725EA5665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24312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424F55B2-3F77-434A-9DFB-5A2B462DE9C8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54418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D595246E-692D-48E7-809F-B15A883D32C9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2084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77D63418-3795-4FB9-97CB-6134FC724C92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0875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BB752240-DE43-4A85-A353-8DA6F359CDFA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54129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458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18806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00051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85926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96240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24364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26249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78209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19969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03729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532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C50C2-C279-42E0-A318-53C5650AD8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2/11/2025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30A14-A9DE-4082-A728-2FB07FED711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030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2F4BBA-7FD6-43A9-AB00-F9BF634608C1}" type="datetimeFigureOut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98EC50-4D22-4A34-A887-50E1FDCC0CD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50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909088-CC54-4009-87CC-5DD68E94059A}" type="slidenum">
              <a:rPr lang="en-US">
                <a:latin typeface="Arial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332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ＭＳ Ｐゴシック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ＭＳ Ｐゴシック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92556-A3F9-45FD-9F6B-54CAA2874F53}" type="datetimeFigureOut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11/02/2025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E0F80-6168-4B56-9B55-31BA10675B9D}" type="slidenum">
              <a:rPr lang="en-I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I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29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38BF475B-AAD0-D4FA-F37C-9BBB51E63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" y="-20040"/>
            <a:ext cx="9143010" cy="51635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BBFC9C7-29B5-CED3-6ED5-52D82D18EF07}"/>
              </a:ext>
            </a:extLst>
          </p:cNvPr>
          <p:cNvSpPr/>
          <p:nvPr/>
        </p:nvSpPr>
        <p:spPr>
          <a:xfrm>
            <a:off x="1088650" y="1623467"/>
            <a:ext cx="9143999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C69024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Leading a Great Endeavor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3BD1DD-C997-944D-4962-AE498DF6FCD1}"/>
              </a:ext>
            </a:extLst>
          </p:cNvPr>
          <p:cNvSpPr/>
          <p:nvPr/>
        </p:nvSpPr>
        <p:spPr>
          <a:xfrm>
            <a:off x="3630579" y="2370540"/>
            <a:ext cx="4197304" cy="121187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75" b="1" i="0" u="none" strike="noStrike" kern="1200" cap="none" spc="0" normalizeH="0" baseline="0" noProof="0" dirty="0">
                <a:ln w="10160">
                  <a:solidFill>
                    <a:srgbClr val="4BACC6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Guide to Strategic Action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1200" cap="none" spc="0" normalizeH="0" baseline="0" noProof="0" dirty="0">
                <a:ln w="10160">
                  <a:solidFill>
                    <a:srgbClr val="4BACC6"/>
                  </a:solidFill>
                  <a:prstDash val="solid"/>
                </a:ln>
                <a:solidFill>
                  <a:prstClr val="black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Nehemiah 1-7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2AB60B-A57D-262A-C50A-20C1C2059ED1}"/>
              </a:ext>
            </a:extLst>
          </p:cNvPr>
          <p:cNvSpPr/>
          <p:nvPr/>
        </p:nvSpPr>
        <p:spPr>
          <a:xfrm>
            <a:off x="0" y="-27306"/>
            <a:ext cx="9144000" cy="461665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C69024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 Of Successful Leadership</a:t>
            </a:r>
          </a:p>
        </p:txBody>
      </p:sp>
      <p:pic>
        <p:nvPicPr>
          <p:cNvPr id="10" name="Logo_Ident - 7">
            <a:hlinkClick r:id="" action="ppaction://media"/>
            <a:extLst>
              <a:ext uri="{FF2B5EF4-FFF2-40B4-BE49-F238E27FC236}">
                <a16:creationId xmlns:a16="http://schemas.microsoft.com/office/drawing/2014/main" id="{BAF69669-589E-BEC0-C2D9-0F7D31A2D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81200" y="54673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9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3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raising his hands in front of a large crowd of people&#10;&#10;Description automatically generated">
            <a:extLst>
              <a:ext uri="{FF2B5EF4-FFF2-40B4-BE49-F238E27FC236}">
                <a16:creationId xmlns:a16="http://schemas.microsoft.com/office/drawing/2014/main" id="{4E93BC0C-E6B0-C4EF-761F-6AB25A340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" b="1526"/>
          <a:stretch/>
        </p:blipFill>
        <p:spPr>
          <a:xfrm>
            <a:off x="15" y="7"/>
            <a:ext cx="9143985" cy="5143493"/>
          </a:xfr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B2AE96-DECB-A956-2537-B1EEE4C89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51285"/>
            <a:ext cx="6553248" cy="10298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07E829-C1CB-E8F4-7023-3023078E1FBA}"/>
              </a:ext>
            </a:extLst>
          </p:cNvPr>
          <p:cNvSpPr/>
          <p:nvPr/>
        </p:nvSpPr>
        <p:spPr>
          <a:xfrm>
            <a:off x="1600200" y="3943322"/>
            <a:ext cx="603504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base" hangingPunct="0"/>
            <a:r>
              <a:rPr lang="en-US" sz="3200" b="1" cap="none" spc="50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Impact" pitchFamily="34" charset="0"/>
              </a:rPr>
              <a:t>How to Gain and Guard the Victory</a:t>
            </a:r>
          </a:p>
          <a:p>
            <a:pPr algn="ctr" fontAlgn="base" hangingPunct="0"/>
            <a:r>
              <a:rPr lang="en-US" sz="3200" b="1" cap="none" spc="50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Impact" pitchFamily="34" charset="0"/>
              </a:rPr>
              <a:t>Neh. 6-7</a:t>
            </a:r>
            <a:endParaRPr lang="en-US" sz="3200" b="1" cap="none" spc="50" dirty="0">
              <a:ln w="19050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204AE1-A0EC-8FAD-3C73-F6867E2B0786}"/>
              </a:ext>
            </a:extLst>
          </p:cNvPr>
          <p:cNvSpPr/>
          <p:nvPr/>
        </p:nvSpPr>
        <p:spPr>
          <a:xfrm>
            <a:off x="3429000" y="177940"/>
            <a:ext cx="18966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50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Impact" pitchFamily="34" charset="0"/>
              </a:rPr>
              <a:t>Phase # 8</a:t>
            </a:r>
            <a:endParaRPr lang="en-US" sz="3200" b="1" cap="none" spc="50" dirty="0">
              <a:ln w="190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762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eat wall of china on a mountain&#10;&#10;AI-generated content may be incorrect.">
            <a:extLst>
              <a:ext uri="{FF2B5EF4-FFF2-40B4-BE49-F238E27FC236}">
                <a16:creationId xmlns:a16="http://schemas.microsoft.com/office/drawing/2014/main" id="{700A9BC9-6439-1147-43F3-57F9B69D94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3" b="5868"/>
          <a:stretch/>
        </p:blipFill>
        <p:spPr>
          <a:xfrm>
            <a:off x="20" y="10"/>
            <a:ext cx="9143980" cy="5143490"/>
          </a:xfrm>
          <a:noFill/>
        </p:spPr>
      </p:pic>
    </p:spTree>
    <p:extLst>
      <p:ext uri="{BB962C8B-B14F-4D97-AF65-F5344CB8AC3E}">
        <p14:creationId xmlns:p14="http://schemas.microsoft.com/office/powerpoint/2010/main" val="768475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tone wall with a stone wall and grass&#10;&#10;AI-generated content may be incorrect.">
            <a:extLst>
              <a:ext uri="{FF2B5EF4-FFF2-40B4-BE49-F238E27FC236}">
                <a16:creationId xmlns:a16="http://schemas.microsoft.com/office/drawing/2014/main" id="{400281A3-423B-90B8-BDCC-FAD4F9215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3" b="1397"/>
          <a:stretch/>
        </p:blipFill>
        <p:spPr>
          <a:xfrm>
            <a:off x="20" y="10"/>
            <a:ext cx="9143980" cy="5143490"/>
          </a:xfrm>
          <a:noFill/>
        </p:spPr>
      </p:pic>
    </p:spTree>
    <p:extLst>
      <p:ext uri="{BB962C8B-B14F-4D97-AF65-F5344CB8AC3E}">
        <p14:creationId xmlns:p14="http://schemas.microsoft.com/office/powerpoint/2010/main" val="888385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764" cy="5138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5587" y="971550"/>
            <a:ext cx="8149795" cy="36933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7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SUCCESS: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Achieving the Victory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with God’s Help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</a:t>
            </a: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(6:15-16)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393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solidFill>
                  <a:srgbClr val="FFFF99"/>
                </a:solidFill>
                <a:latin typeface="Arial" pitchFamily="34" charset="0"/>
              </a:rPr>
              <a:t>The Walls Are Completed!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sz="half" idx="1"/>
          </p:nvPr>
        </p:nvSpPr>
        <p:spPr>
          <a:xfrm>
            <a:off x="326844" y="1143850"/>
            <a:ext cx="4114800" cy="382905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ja-JP" sz="2400" b="1" i="1" dirty="0">
                <a:solidFill>
                  <a:srgbClr val="FFFF99"/>
                </a:solidFill>
                <a:latin typeface="Arial Narrow" pitchFamily="34" charset="0"/>
              </a:rPr>
              <a:t>So the wall was completed on the twenty-fifth of Elul, in fifty-two days. When all our enemies heard about this, all the surrounding nations were afraid and lost their self-confidence, because they realized that this work had been done with the help of our God.</a:t>
            </a:r>
          </a:p>
          <a:p>
            <a:pPr marL="0" indent="0" algn="r" eaLnBrk="1" hangingPunct="1">
              <a:buNone/>
            </a:pPr>
            <a:r>
              <a:rPr lang="en-US" altLang="ja-JP" sz="2025" b="1" i="1" dirty="0">
                <a:solidFill>
                  <a:srgbClr val="FFFF99"/>
                </a:solidFill>
                <a:latin typeface="Arial Narrow" pitchFamily="34" charset="0"/>
              </a:rPr>
              <a:t>(Nehemiah 6:15-16)</a:t>
            </a:r>
            <a:endParaRPr lang="en-US" sz="2025" b="1" i="1" dirty="0">
              <a:solidFill>
                <a:srgbClr val="FFFF99"/>
              </a:solidFill>
              <a:latin typeface="Arial Narrow" pitchFamily="34" charset="0"/>
            </a:endParaRPr>
          </a:p>
        </p:txBody>
      </p:sp>
      <p:pic>
        <p:nvPicPr>
          <p:cNvPr id="8806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0575" y="1428750"/>
            <a:ext cx="4210050" cy="3200400"/>
          </a:xfrm>
        </p:spPr>
      </p:pic>
    </p:spTree>
    <p:extLst>
      <p:ext uri="{BB962C8B-B14F-4D97-AF65-F5344CB8AC3E}">
        <p14:creationId xmlns:p14="http://schemas.microsoft.com/office/powerpoint/2010/main" val="400827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743200" y="2628900"/>
            <a:ext cx="4857750" cy="131445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000" b="1">
                <a:latin typeface="Casablanca Heavy SF" pitchFamily="34" charset="0"/>
                <a:ea typeface="ＭＳ Ｐゴシック" pitchFamily="34" charset="-128"/>
              </a:rPr>
              <a:t>Model of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000" b="1">
                <a:latin typeface="Casablanca Heavy SF" pitchFamily="34" charset="0"/>
                <a:ea typeface="ＭＳ Ｐゴシック" pitchFamily="34" charset="-128"/>
              </a:rPr>
              <a:t>Successful Leadership</a:t>
            </a:r>
          </a:p>
          <a:p>
            <a:pPr marL="0" indent="0" algn="ctr">
              <a:buNone/>
            </a:pPr>
            <a:endParaRPr lang="en-US">
              <a:ea typeface="ＭＳ Ｐゴシック" pitchFamily="34" charset="-128"/>
            </a:endParaRPr>
          </a:p>
          <a:p>
            <a:pPr marL="0" indent="0" algn="ctr">
              <a:buNone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857500" y="971550"/>
            <a:ext cx="4743450" cy="628650"/>
          </a:xfrm>
        </p:spPr>
        <p:txBody>
          <a:bodyPr/>
          <a:lstStyle/>
          <a:p>
            <a:pPr marL="0" indent="0" algn="ctr">
              <a:buNone/>
            </a:pPr>
            <a:r>
              <a:rPr lang="en-US" sz="3000" b="1">
                <a:latin typeface="Casablanca Heavy SF" pitchFamily="34" charset="0"/>
                <a:ea typeface="ＭＳ Ｐゴシック" pitchFamily="34" charset="-128"/>
              </a:rPr>
              <a:t>The</a:t>
            </a:r>
            <a:endParaRPr lang="en-US">
              <a:ea typeface="ＭＳ Ｐゴシック" pitchFamily="34" charset="-128"/>
            </a:endParaRPr>
          </a:p>
        </p:txBody>
      </p:sp>
      <p:sp>
        <p:nvSpPr>
          <p:cNvPr id="318468" name="TextBox 1"/>
          <p:cNvSpPr txBox="1">
            <a:spLocks noChangeArrowheads="1"/>
          </p:cNvSpPr>
          <p:nvPr/>
        </p:nvSpPr>
        <p:spPr bwMode="auto">
          <a:xfrm>
            <a:off x="3028950" y="4743450"/>
            <a:ext cx="3200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  <a:cs typeface="Arial" pitchFamily="34" charset="0"/>
              </a:rPr>
              <a:t>www.BiblePlusHangouts.com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650"/>
            <a:ext cx="9144000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8470" name="TextBox 4"/>
          <p:cNvSpPr txBox="1">
            <a:spLocks noChangeArrowheads="1"/>
          </p:cNvSpPr>
          <p:nvPr/>
        </p:nvSpPr>
        <p:spPr bwMode="auto">
          <a:xfrm>
            <a:off x="895350" y="1195754"/>
            <a:ext cx="7467600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685800" eaLnBrk="1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000000"/>
                </a:solidFill>
              </a:rPr>
              <a:t>"Give your servant success today..." </a:t>
            </a:r>
            <a:r>
              <a:rPr lang="en-US" sz="1800" i="1" dirty="0">
                <a:solidFill>
                  <a:srgbClr val="000000"/>
                </a:solidFill>
              </a:rPr>
              <a:t>Nehemiah 1:11</a:t>
            </a:r>
          </a:p>
          <a:p>
            <a:pPr algn="ctr" defTabSz="685800" eaLnBrk="1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  <a:p>
            <a:pPr algn="ctr" defTabSz="685800" eaLnBrk="1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000000"/>
                </a:solidFill>
              </a:rPr>
              <a:t>"The God of Heaven </a:t>
            </a:r>
          </a:p>
          <a:p>
            <a:pPr algn="ctr" defTabSz="685800" eaLnBrk="1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000000"/>
                </a:solidFill>
              </a:rPr>
              <a:t>will give us success..." </a:t>
            </a:r>
          </a:p>
          <a:p>
            <a:pPr algn="ctr" defTabSz="685800" eaLnBrk="1" fontAlgn="base">
              <a:spcBef>
                <a:spcPct val="0"/>
              </a:spcBef>
              <a:spcAft>
                <a:spcPct val="0"/>
              </a:spcAft>
            </a:pPr>
            <a:r>
              <a:rPr lang="en-US" sz="1800" i="1" dirty="0">
                <a:solidFill>
                  <a:srgbClr val="000000"/>
                </a:solidFill>
              </a:rPr>
              <a:t>Nehemiah 2:20</a:t>
            </a:r>
          </a:p>
          <a:p>
            <a:pPr algn="ctr" defTabSz="685800" eaLnBrk="1" fontAlgn="base">
              <a:spcBef>
                <a:spcPct val="0"/>
              </a:spcBef>
              <a:spcAft>
                <a:spcPct val="0"/>
              </a:spcAft>
            </a:pPr>
            <a:endParaRPr lang="en-US" sz="1800" i="1" dirty="0">
              <a:solidFill>
                <a:srgbClr val="000000"/>
              </a:solidFill>
            </a:endParaRP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</a:rPr>
              <a:t>all the surrounding nations were afraid and lost their self-confidence, because they realized that this work had been done with the help of our God.</a:t>
            </a:r>
          </a:p>
          <a:p>
            <a:pPr algn="ctr"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i="1" dirty="0">
                <a:solidFill>
                  <a:srgbClr val="000000"/>
                </a:solidFill>
                <a:latin typeface="Arial"/>
              </a:rPr>
              <a:t>Nehemiah 6:16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41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84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C665D2-3134-DEB0-E5D9-C0D72A8EF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" b="781"/>
          <a:stretch/>
        </p:blipFill>
        <p:spPr>
          <a:xfrm>
            <a:off x="20" y="10"/>
            <a:ext cx="9143980" cy="5143490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6F05F9-D980-3DDE-648E-DC3AFF6DCE68}"/>
              </a:ext>
            </a:extLst>
          </p:cNvPr>
          <p:cNvSpPr/>
          <p:nvPr/>
        </p:nvSpPr>
        <p:spPr>
          <a:xfrm>
            <a:off x="1672916" y="3714750"/>
            <a:ext cx="595708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14350" indent="-514350">
              <a:buAutoNum type="arabicPeriod"/>
            </a:pPr>
            <a:r>
              <a:rPr lang="en-US" sz="36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  <a:t>His spiritual qualities</a:t>
            </a:r>
          </a:p>
          <a:p>
            <a:pPr marL="514350" indent="-514350">
              <a:buAutoNum type="arabicPeriod"/>
            </a:pPr>
            <a:r>
              <a:rPr lang="en-US" sz="36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masis MT Pro Black" panose="02040A04050005020304" pitchFamily="18" charset="0"/>
              </a:rPr>
              <a:t>His strategic approach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B8AEE-ECFA-091F-BAC5-BDD3C8B58A44}"/>
              </a:ext>
            </a:extLst>
          </p:cNvPr>
          <p:cNvSpPr/>
          <p:nvPr/>
        </p:nvSpPr>
        <p:spPr>
          <a:xfrm>
            <a:off x="158912" y="666750"/>
            <a:ext cx="89850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50" dirty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masis MT Pro Black" panose="02040A04050005020304" pitchFamily="18" charset="0"/>
              </a:rPr>
              <a:t>What made Nehemiah so successful?</a:t>
            </a:r>
            <a:endParaRPr lang="en-US" sz="3600" b="1" cap="none" spc="50" dirty="0">
              <a:ln w="28575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6382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kneeling in the desert&#10;&#10;AI-generated content may be incorrect.">
            <a:extLst>
              <a:ext uri="{FF2B5EF4-FFF2-40B4-BE49-F238E27FC236}">
                <a16:creationId xmlns:a16="http://schemas.microsoft.com/office/drawing/2014/main" id="{BA383601-E1A3-7248-4E88-933D133BBD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7"/>
          <a:stretch/>
        </p:blipFill>
        <p:spPr>
          <a:xfrm>
            <a:off x="20" y="10"/>
            <a:ext cx="9143980" cy="5143490"/>
          </a:xfrm>
          <a:noFill/>
        </p:spPr>
      </p:pic>
    </p:spTree>
    <p:extLst>
      <p:ext uri="{BB962C8B-B14F-4D97-AF65-F5344CB8AC3E}">
        <p14:creationId xmlns:p14="http://schemas.microsoft.com/office/powerpoint/2010/main" val="4174156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-95250"/>
            <a:ext cx="9153525" cy="5316438"/>
          </a:xfrm>
          <a:prstGeom prst="rect">
            <a:avLst/>
          </a:prstGeom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057650" y="57150"/>
            <a:ext cx="5086350" cy="265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Phase #1 – PASSION </a:t>
            </a:r>
          </a:p>
          <a:p>
            <a:pPr eaLnBrk="1" hangingPunct="1">
              <a:buFontTx/>
              <a:buNone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Phase #2 – 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INTERCESSION</a:t>
            </a: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Phase #3 – 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PROMOTION</a:t>
            </a: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Phase #4 – MOBILIZATION</a:t>
            </a:r>
          </a:p>
          <a:p>
            <a:pPr eaLnBrk="1" hangingPunct="1">
              <a:buFontTx/>
              <a:buNone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Phase #5 – FORTIFICATION </a:t>
            </a:r>
          </a:p>
          <a:p>
            <a:pPr eaLnBrk="1" hangingPunct="1">
              <a:buFontTx/>
              <a:buNone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Phase #6 – MEDIATION</a:t>
            </a:r>
          </a:p>
          <a:p>
            <a:pPr eaLnBrk="1" hangingPunct="1">
              <a:buFontTx/>
              <a:buNone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Phase #7 – PROTECTION </a:t>
            </a:r>
          </a:p>
          <a:p>
            <a:pPr eaLnBrk="1" hangingPunct="1">
              <a:buFontTx/>
              <a:buNone/>
            </a:pPr>
            <a:r>
              <a:rPr lang="en-US" sz="2800" kern="0" dirty="0">
                <a:solidFill>
                  <a:prstClr val="black"/>
                </a:solidFill>
                <a:latin typeface="Calibri"/>
                <a:ea typeface="ＭＳ Ｐゴシック" charset="0"/>
              </a:rPr>
              <a:t>Phase #8 -- COMPLETION </a:t>
            </a:r>
          </a:p>
          <a:p>
            <a:pPr algn="ctr" eaLnBrk="1" hangingPunct="1">
              <a:buFontTx/>
              <a:buNone/>
            </a:pPr>
            <a:endParaRPr lang="en-US" sz="3000" b="1" kern="0" dirty="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" name="Arrow: Right 1"/>
          <p:cNvSpPr/>
          <p:nvPr/>
        </p:nvSpPr>
        <p:spPr>
          <a:xfrm>
            <a:off x="533400" y="285750"/>
            <a:ext cx="3200400" cy="381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1497409"/>
            <a:ext cx="245745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36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rPr>
              <a:t>The</a:t>
            </a:r>
          </a:p>
          <a:p>
            <a:pPr algn="l" eaLnBrk="1" hangingPunct="1"/>
            <a:r>
              <a:rPr lang="en-US" sz="36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rPr>
              <a:t>Success</a:t>
            </a:r>
          </a:p>
          <a:p>
            <a:pPr algn="l" eaLnBrk="1" hangingPunct="1"/>
            <a:r>
              <a:rPr lang="en-US" sz="36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rPr>
              <a:t>Process</a:t>
            </a:r>
            <a:endParaRPr lang="en-US" sz="360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112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764" cy="5138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6779" y="971550"/>
            <a:ext cx="8607421" cy="36933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7200" b="1" spc="3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SECURITY</a:t>
            </a:r>
            <a:r>
              <a:rPr lang="en-US" sz="7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: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Guarding the Future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through Godly Leaders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</a:t>
            </a: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(6:17-7:3)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091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764" cy="5138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90600" y="0"/>
            <a:ext cx="7137140" cy="4801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7200" b="1" spc="3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SECURITY</a:t>
            </a:r>
            <a:r>
              <a:rPr lang="en-US" sz="7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:</a:t>
            </a:r>
          </a:p>
          <a:p>
            <a:pPr algn="ctr">
              <a:defRPr/>
            </a:pP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Accord Heavy SF" panose="020BE200000000000000" pitchFamily="34" charset="0"/>
            </a:endParaRPr>
          </a:p>
          <a:p>
            <a:pPr algn="ctr">
              <a:defRPr/>
            </a:pPr>
            <a:r>
              <a:rPr lang="en-US" sz="3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There were still enemies</a:t>
            </a:r>
          </a:p>
          <a:p>
            <a:pPr algn="ctr">
              <a:defRPr/>
            </a:pPr>
            <a:r>
              <a:rPr lang="en-US" sz="3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so they had to stay on guard.</a:t>
            </a:r>
          </a:p>
          <a:p>
            <a:pPr algn="ctr">
              <a:defRPr/>
            </a:pPr>
            <a:endParaRPr lang="en-US" sz="36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Accord Heavy SF" panose="020BE200000000000000" pitchFamily="34" charset="0"/>
            </a:endParaRPr>
          </a:p>
          <a:p>
            <a:pPr algn="ctr">
              <a:defRPr/>
            </a:pPr>
            <a:r>
              <a:rPr lang="en-US" sz="3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Precautions needed to be made</a:t>
            </a:r>
          </a:p>
          <a:p>
            <a:pPr algn="ctr">
              <a:defRPr/>
            </a:pPr>
            <a:r>
              <a:rPr lang="en-US" sz="3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To guard Jerusalem.</a:t>
            </a:r>
            <a:endParaRPr lang="en-US" sz="3600" b="1" dirty="0">
              <a:ln w="9525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034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5522"/>
            <a:ext cx="9144000" cy="51279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A9A989F-76BF-3D40-7C4C-9E2C896250C8}"/>
              </a:ext>
            </a:extLst>
          </p:cNvPr>
          <p:cNvSpPr/>
          <p:nvPr/>
        </p:nvSpPr>
        <p:spPr>
          <a:xfrm>
            <a:off x="284159" y="133350"/>
            <a:ext cx="857568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50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</a:rPr>
              <a:t>Nehemiah guarded the victory with</a:t>
            </a:r>
          </a:p>
          <a:p>
            <a:pPr algn="ctr"/>
            <a:r>
              <a:rPr lang="en-US" sz="4000" b="1" cap="none" spc="50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libri"/>
              </a:rPr>
              <a:t>spiritual leaders and strategic policies.</a:t>
            </a:r>
            <a:endParaRPr lang="en-US" sz="4000" b="1" cap="none" spc="50" dirty="0">
              <a:ln w="19050" cmpd="sng">
                <a:solidFill>
                  <a:schemeClr val="tx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9356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764" cy="51385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2063" y="971550"/>
            <a:ext cx="8856847" cy="39703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7200" b="1" spc="3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SIGNIFICANCE</a:t>
            </a:r>
            <a:r>
              <a:rPr lang="en-US" sz="7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: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Capitalizing</a:t>
            </a:r>
            <a:r>
              <a:rPr lang="en-US" sz="7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</a:t>
            </a: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the</a:t>
            </a:r>
            <a:r>
              <a:rPr lang="en-US" sz="72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</a:t>
            </a: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Victory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for God’s People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(7:4-73)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864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33400" y="209550"/>
            <a:ext cx="823879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/>
              </a:rPr>
              <a:t>People are important.</a:t>
            </a:r>
          </a:p>
          <a:p>
            <a:pPr algn="ctr"/>
            <a:r>
              <a:rPr lang="en-US" sz="48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/>
              </a:rPr>
              <a:t>This project was for the people.</a:t>
            </a:r>
          </a:p>
        </p:txBody>
      </p:sp>
    </p:spTree>
    <p:extLst>
      <p:ext uri="{BB962C8B-B14F-4D97-AF65-F5344CB8AC3E}">
        <p14:creationId xmlns:p14="http://schemas.microsoft.com/office/powerpoint/2010/main" val="367087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9AB71-98C6-AA28-C322-91971840F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47566B-A15C-5BD1-8B1C-D5AB6499E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764" cy="51385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B9BE0A-C277-81F1-73D7-A2F7F522896D}"/>
              </a:ext>
            </a:extLst>
          </p:cNvPr>
          <p:cNvSpPr/>
          <p:nvPr/>
        </p:nvSpPr>
        <p:spPr>
          <a:xfrm>
            <a:off x="1219200" y="1123950"/>
            <a:ext cx="6929268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“This work was 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done by our God.” </a:t>
            </a:r>
          </a:p>
          <a:p>
            <a:pPr algn="ctr">
              <a:defRPr/>
            </a:pP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Accord Heavy SF" panose="020BE200000000000000" pitchFamily="34" charset="0"/>
            </a:endParaRPr>
          </a:p>
          <a:p>
            <a:pPr algn="ctr">
              <a:defRPr/>
            </a:pPr>
            <a:r>
              <a:rPr lang="en-US" sz="4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Nehemiah 6:16</a:t>
            </a:r>
          </a:p>
          <a:p>
            <a:pPr algn="ctr">
              <a:defRPr/>
            </a:pPr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ccord Heavy SF" panose="020BE200000000000000" pitchFamily="34" charset="0"/>
              </a:rPr>
              <a:t> </a:t>
            </a:r>
            <a:endParaRPr lang="en-US" sz="5400" b="1" dirty="0">
              <a:ln w="9525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42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set over a field&#10;&#10;Description automatically generated">
            <a:extLst>
              <a:ext uri="{FF2B5EF4-FFF2-40B4-BE49-F238E27FC236}">
                <a16:creationId xmlns:a16="http://schemas.microsoft.com/office/drawing/2014/main" id="{C6B094E8-C3E8-4C6B-DE33-97D0E4EC1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5143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1924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o God Be The Glory (Great Things) (Live) - Justin Tweito">
            <a:hlinkClick r:id="" action="ppaction://media"/>
            <a:extLst>
              <a:ext uri="{FF2B5EF4-FFF2-40B4-BE49-F238E27FC236}">
                <a16:creationId xmlns:a16="http://schemas.microsoft.com/office/drawing/2014/main" id="{4FFDC4D5-EA28-EB26-1696-62E2504E1A8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488" y="695117"/>
            <a:ext cx="8963025" cy="3753266"/>
          </a:xfrm>
          <a:noFill/>
        </p:spPr>
      </p:pic>
    </p:spTree>
    <p:extLst>
      <p:ext uri="{BB962C8B-B14F-4D97-AF65-F5344CB8AC3E}">
        <p14:creationId xmlns:p14="http://schemas.microsoft.com/office/powerpoint/2010/main" val="101529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2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7952</TotalTime>
  <Words>304</Words>
  <Application>Microsoft Office PowerPoint</Application>
  <PresentationFormat>On-screen Show (16:9)</PresentationFormat>
  <Paragraphs>66</Paragraphs>
  <Slides>18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ＭＳ Ｐゴシック</vt:lpstr>
      <vt:lpstr>Accord Heavy SF</vt:lpstr>
      <vt:lpstr>ADLaM Display</vt:lpstr>
      <vt:lpstr>Amasis MT Pro Black</vt:lpstr>
      <vt:lpstr>Arial</vt:lpstr>
      <vt:lpstr>Arial Narrow</vt:lpstr>
      <vt:lpstr>Calibri</vt:lpstr>
      <vt:lpstr>Calibri Light</vt:lpstr>
      <vt:lpstr>Casablanca Heavy SF</vt:lpstr>
      <vt:lpstr>Impact</vt:lpstr>
      <vt:lpstr>4_Office Theme</vt:lpstr>
      <vt:lpstr>14_Office Theme</vt:lpstr>
      <vt:lpstr>14_Default Design</vt:lpstr>
      <vt:lpstr>9_Office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Walls Are Completed!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siambear</dc:creator>
  <cp:lastModifiedBy>Ron Sheveland</cp:lastModifiedBy>
  <cp:revision>314</cp:revision>
  <dcterms:created xsi:type="dcterms:W3CDTF">2014-05-06T06:07:00Z</dcterms:created>
  <dcterms:modified xsi:type="dcterms:W3CDTF">2025-02-11T20:58:59Z</dcterms:modified>
</cp:coreProperties>
</file>