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637" r:id="rId3"/>
    <p:sldId id="672" r:id="rId4"/>
    <p:sldId id="671" r:id="rId5"/>
    <p:sldId id="604" r:id="rId6"/>
    <p:sldId id="602" r:id="rId7"/>
    <p:sldId id="605" r:id="rId8"/>
    <p:sldId id="668" r:id="rId9"/>
    <p:sldId id="607" r:id="rId10"/>
    <p:sldId id="669" r:id="rId11"/>
    <p:sldId id="670" r:id="rId12"/>
    <p:sldId id="6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07" autoAdjust="0"/>
    <p:restoredTop sz="94660"/>
  </p:normalViewPr>
  <p:slideViewPr>
    <p:cSldViewPr snapToGrid="0">
      <p:cViewPr>
        <p:scale>
          <a:sx n="79" d="100"/>
          <a:sy n="79" d="100"/>
        </p:scale>
        <p:origin x="1032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43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34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250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44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037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71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599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15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5722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51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868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78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484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3255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800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9403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883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6401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2943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131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5344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646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92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41254-C4B6-439B-8E6D-B9B4F8087E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662AD-EDD2-40FF-B4F7-814FFB5D620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706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38BF475B-AAD0-D4FA-F37C-9BBB51E63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" y="-26720"/>
            <a:ext cx="12190680" cy="68847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BFC9C7-29B5-CED3-6ED5-52D82D18EF07}"/>
              </a:ext>
            </a:extLst>
          </p:cNvPr>
          <p:cNvSpPr/>
          <p:nvPr/>
        </p:nvSpPr>
        <p:spPr>
          <a:xfrm>
            <a:off x="1451534" y="2164624"/>
            <a:ext cx="121919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377"/>
            <a:r>
              <a:rPr lang="en-US" sz="4800" b="1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Leading a Great Endeavor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BD1DD-C997-944D-4962-AE498DF6FCD1}"/>
              </a:ext>
            </a:extLst>
          </p:cNvPr>
          <p:cNvSpPr/>
          <p:nvPr/>
        </p:nvSpPr>
        <p:spPr>
          <a:xfrm>
            <a:off x="4842377" y="3160720"/>
            <a:ext cx="5593198" cy="16158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377"/>
            <a:r>
              <a:rPr lang="en-US" sz="33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Guide to Strategic Action</a:t>
            </a:r>
          </a:p>
          <a:p>
            <a:pPr algn="ctr" defTabSz="914377"/>
            <a:r>
              <a:rPr lang="en-US" sz="36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algn="ctr" defTabSz="914377"/>
            <a:r>
              <a:rPr lang="en-US" sz="30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Nehemiah 1-7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2AB60B-A57D-262A-C50A-20C1C2059ED1}"/>
              </a:ext>
            </a:extLst>
          </p:cNvPr>
          <p:cNvSpPr/>
          <p:nvPr/>
        </p:nvSpPr>
        <p:spPr>
          <a:xfrm>
            <a:off x="0" y="-36407"/>
            <a:ext cx="12192000" cy="615553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lIns="121920" tIns="60960" rIns="121920" bIns="60960">
            <a:spAutoFit/>
          </a:bodyPr>
          <a:lstStyle/>
          <a:p>
            <a:pPr algn="ctr" defTabSz="1219170">
              <a:defRPr/>
            </a:pPr>
            <a:r>
              <a:rPr lang="en-US" sz="3200" b="1" kern="0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  <p:pic>
        <p:nvPicPr>
          <p:cNvPr id="10" name="Logo_Ident - 7">
            <a:hlinkClick r:id="" action="ppaction://media"/>
            <a:extLst>
              <a:ext uri="{FF2B5EF4-FFF2-40B4-BE49-F238E27FC236}">
                <a16:creationId xmlns:a16="http://schemas.microsoft.com/office/drawing/2014/main" id="{BAF69669-589E-BEC0-C2D9-0F7D31A2D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1600" y="7289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9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3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3CDD4-FF38-CC95-BBB2-83A135C6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AD3F5BF-60B1-5198-F3C4-2AC06CDE5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7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56FE35-EA1C-CA84-18EA-6A7F1ED04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0853" y="2598912"/>
            <a:ext cx="7544268" cy="4311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9C780F-9BF2-9540-750F-ED34CF4F4A42}"/>
              </a:ext>
            </a:extLst>
          </p:cNvPr>
          <p:cNvSpPr txBox="1"/>
          <p:nvPr/>
        </p:nvSpPr>
        <p:spPr>
          <a:xfrm>
            <a:off x="1866900" y="199081"/>
            <a:ext cx="2476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 hangingPunct="0"/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Phase #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6B1CF8-E58B-76F5-94CB-86C69C07920C}"/>
              </a:ext>
            </a:extLst>
          </p:cNvPr>
          <p:cNvSpPr txBox="1"/>
          <p:nvPr/>
        </p:nvSpPr>
        <p:spPr>
          <a:xfrm>
            <a:off x="1524000" y="2977843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 hangingPunct="0"/>
            <a:r>
              <a:rPr lang="en-US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How to Practice </a:t>
            </a:r>
          </a:p>
          <a:p>
            <a:pPr algn="ctr" defTabSz="1219170" fontAlgn="base" hangingPunct="0"/>
            <a:r>
              <a:rPr lang="en-US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Godly Self Defense</a:t>
            </a:r>
          </a:p>
          <a:p>
            <a:pPr algn="ctr" defTabSz="1219170" fontAlgn="base" hangingPunct="0"/>
            <a:endParaRPr lang="en-US" sz="4000" dirty="0">
              <a:solidFill>
                <a:prstClr val="black"/>
              </a:solidFill>
              <a:latin typeface="Impact" pitchFamily="34" charset="0"/>
            </a:endParaRPr>
          </a:p>
          <a:p>
            <a:pPr algn="ctr" defTabSz="1219170" fontAlgn="base" hangingPunct="0"/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ic720 Lt BT" panose="020C0403020203020204" pitchFamily="34" charset="0"/>
              </a:rPr>
              <a:t>Nehemiah 6:1-14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D08655-1591-5A53-474A-FF5214482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1193801"/>
            <a:ext cx="8940800" cy="14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7046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in front of a church&#10;&#10;Description automatically generated">
            <a:extLst>
              <a:ext uri="{FF2B5EF4-FFF2-40B4-BE49-F238E27FC236}">
                <a16:creationId xmlns:a16="http://schemas.microsoft.com/office/drawing/2014/main" id="{1EFF4773-99EE-9668-F208-81B586617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"/>
          <a:stretch/>
        </p:blipFill>
        <p:spPr>
          <a:xfrm>
            <a:off x="27" y="13"/>
            <a:ext cx="12191973" cy="6857987"/>
          </a:xfrm>
          <a:noFill/>
        </p:spPr>
      </p:pic>
    </p:spTree>
    <p:extLst>
      <p:ext uri="{BB962C8B-B14F-4D97-AF65-F5344CB8AC3E}">
        <p14:creationId xmlns:p14="http://schemas.microsoft.com/office/powerpoint/2010/main" val="244274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31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1" y="0"/>
            <a:ext cx="8496300" cy="6917576"/>
          </a:xfrm>
          <a:prstGeom prst="rect">
            <a:avLst/>
          </a:prstGeom>
        </p:spPr>
      </p:pic>
      <p:pic>
        <p:nvPicPr>
          <p:cNvPr id="3" name="Picture 2" descr="A person and person kneeling on a knee holding hands with a candle&#10;&#10;Description automatically generated">
            <a:extLst>
              <a:ext uri="{FF2B5EF4-FFF2-40B4-BE49-F238E27FC236}">
                <a16:creationId xmlns:a16="http://schemas.microsoft.com/office/drawing/2014/main" id="{DEE531D9-53C3-3875-DB71-3469F98A2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24801" y="13970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5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75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66900" y="199081"/>
            <a:ext cx="2476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 hangingPunct="0"/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Phase #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2977843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 hangingPunct="0"/>
            <a:r>
              <a:rPr lang="en-US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How to Practice </a:t>
            </a:r>
          </a:p>
          <a:p>
            <a:pPr algn="ctr" defTabSz="1219170" fontAlgn="base" hangingPunct="0"/>
            <a:r>
              <a:rPr lang="en-US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Godly Self Defense</a:t>
            </a:r>
          </a:p>
          <a:p>
            <a:pPr algn="ctr" defTabSz="1219170" fontAlgn="base" hangingPunct="0"/>
            <a:endParaRPr lang="en-US" sz="4000" dirty="0">
              <a:solidFill>
                <a:prstClr val="black"/>
              </a:solidFill>
              <a:latin typeface="Impact" pitchFamily="34" charset="0"/>
            </a:endParaRPr>
          </a:p>
          <a:p>
            <a:pPr algn="ctr" defTabSz="1219170" fontAlgn="base" hangingPunct="0"/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ic720 Lt BT" panose="020C0403020203020204" pitchFamily="34" charset="0"/>
              </a:rPr>
              <a:t>Nehemiah 6:1-14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1193801"/>
            <a:ext cx="8940800" cy="14051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0C8D74-6F27-EA8C-73D4-6FA1ECC46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54429"/>
            <a:ext cx="12326112" cy="7043492"/>
          </a:xfrm>
          <a:prstGeom prst="rect">
            <a:avLst/>
          </a:prstGeom>
        </p:spPr>
      </p:pic>
      <p:pic>
        <p:nvPicPr>
          <p:cNvPr id="4" name="FdPSpWn9ReFZGPGsTbwd-runway-sx7kj">
            <a:hlinkClick r:id="" action="ppaction://media"/>
            <a:extLst>
              <a:ext uri="{FF2B5EF4-FFF2-40B4-BE49-F238E27FC236}">
                <a16:creationId xmlns:a16="http://schemas.microsoft.com/office/drawing/2014/main" id="{EF3A347F-619C-3F11-27CA-CD2FF734E7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-54429"/>
            <a:ext cx="12326112" cy="70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9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7"/>
            <a:ext cx="12192000" cy="6854373"/>
          </a:xfr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454150" y="901061"/>
            <a:ext cx="9283700" cy="8382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en-US" altLang="en-US" sz="5867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The Enemy’s Strategy is to Destroy the Leader  </a:t>
            </a:r>
            <a:r>
              <a:rPr lang="en-US" altLang="en-US" sz="5867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(6:1-4) 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299201" y="3350551"/>
            <a:ext cx="5630300" cy="256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1219170">
              <a:defRPr/>
            </a:pPr>
            <a:endParaRPr lang="en-US" dirty="0">
              <a:solidFill>
                <a:prstClr val="black"/>
              </a:solidFill>
              <a:latin typeface="Calibri"/>
              <a:ea typeface="ＭＳ Ｐゴシック" charset="0"/>
            </a:endParaRPr>
          </a:p>
          <a:p>
            <a:pPr defTabSz="1219170">
              <a:defRPr/>
            </a:pPr>
            <a:r>
              <a:rPr lang="en-US" sz="5333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</a:rPr>
              <a:t>The Appeal  (2)</a:t>
            </a:r>
          </a:p>
          <a:p>
            <a:pPr defTabSz="1219170">
              <a:defRPr/>
            </a:pPr>
            <a:r>
              <a:rPr lang="en-US" sz="5333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 charset="0"/>
              </a:rPr>
              <a:t>The Response (3-4)</a:t>
            </a:r>
          </a:p>
          <a:p>
            <a:pPr algn="ctr" defTabSz="1219170">
              <a:defRPr/>
            </a:pPr>
            <a:endParaRPr lang="en-US" dirty="0">
              <a:solidFill>
                <a:prstClr val="black"/>
              </a:solidFill>
              <a:latin typeface="Calibri"/>
              <a:ea typeface="ＭＳ Ｐゴシック" charset="0"/>
            </a:endParaRPr>
          </a:p>
          <a:p>
            <a:pPr algn="ctr" defTabSz="1219170">
              <a:defRPr/>
            </a:pPr>
            <a:endParaRPr lang="en-US" dirty="0">
              <a:solidFill>
                <a:prstClr val="black"/>
              </a:solidFill>
              <a:latin typeface="Calibri"/>
              <a:ea typeface="ＭＳ Ｐゴシック" charset="0"/>
            </a:endParaRPr>
          </a:p>
        </p:txBody>
      </p:sp>
      <p:pic>
        <p:nvPicPr>
          <p:cNvPr id="4" name="Picture 3" descr="A painting of two men&#10;&#10;Description automatically generated">
            <a:extLst>
              <a:ext uri="{FF2B5EF4-FFF2-40B4-BE49-F238E27FC236}">
                <a16:creationId xmlns:a16="http://schemas.microsoft.com/office/drawing/2014/main" id="{4AEB6AD6-956E-3115-85BC-22F6405F9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51202"/>
            <a:ext cx="6305551" cy="360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3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D6D474-FA1B-C950-5E01-9FC1F677D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7828AD-8008-A74A-C221-8F2C0290E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949"/>
          <a:stretch/>
        </p:blipFill>
        <p:spPr>
          <a:xfrm flipH="1">
            <a:off x="0" y="1"/>
            <a:ext cx="9448800" cy="6858000"/>
          </a:xfrm>
          <a:prstGeom prst="rect">
            <a:avLst/>
          </a:prstGeom>
        </p:spPr>
      </p:pic>
      <p:sp>
        <p:nvSpPr>
          <p:cNvPr id="60418" name="Rectangle 2">
            <a:extLst>
              <a:ext uri="{FF2B5EF4-FFF2-40B4-BE49-F238E27FC236}">
                <a16:creationId xmlns:a16="http://schemas.microsoft.com/office/drawing/2014/main" id="{627DBE91-572E-8C0B-0980-8F0291F59C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840224" y="1343266"/>
            <a:ext cx="7187936" cy="103663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Enemy’s Strategy</a:t>
            </a:r>
            <a:br>
              <a:rPr lang="en-US" alt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to Discourage the Leader </a:t>
            </a:r>
            <a:r>
              <a:rPr lang="en-US" altLang="en-US" sz="4267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(6:5-9) 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86D6E775-9D76-CE4B-B514-2629A055BBE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759200" y="3723170"/>
            <a:ext cx="9144000" cy="3205164"/>
          </a:xfrm>
          <a:noFill/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en-US" sz="4267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Appeal   (5-7)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altLang="en-US" sz="4267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Response  (8-9)</a:t>
            </a:r>
          </a:p>
        </p:txBody>
      </p:sp>
    </p:spTree>
    <p:extLst>
      <p:ext uri="{BB962C8B-B14F-4D97-AF65-F5344CB8AC3E}">
        <p14:creationId xmlns:p14="http://schemas.microsoft.com/office/powerpoint/2010/main" val="368894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1794" y="3032455"/>
            <a:ext cx="4897959" cy="3809524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50800" y="1295400"/>
            <a:ext cx="93980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/>
            <a:r>
              <a:rPr lang="en-US" altLang="en-US" sz="5333" b="1" dirty="0">
                <a:solidFill>
                  <a:srgbClr val="FFC000"/>
                </a:solidFill>
                <a:latin typeface="Calibri"/>
              </a:rPr>
              <a:t>The Enemy’s Strategy is to Discredit the Leader </a:t>
            </a:r>
          </a:p>
          <a:p>
            <a:pPr defTabSz="1219170"/>
            <a:r>
              <a:rPr lang="en-US" altLang="en-US" sz="5333" dirty="0">
                <a:solidFill>
                  <a:srgbClr val="EEECE1"/>
                </a:solidFill>
                <a:latin typeface="Calibri"/>
              </a:rPr>
              <a:t>(6:10-14)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68400" y="4053924"/>
            <a:ext cx="8128000" cy="189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1219170">
              <a:defRPr/>
            </a:pPr>
            <a:r>
              <a:rPr lang="en-US" sz="5867" b="1" dirty="0">
                <a:solidFill>
                  <a:srgbClr val="EEECE1"/>
                </a:solidFill>
                <a:latin typeface="Calibri"/>
                <a:ea typeface="ＭＳ Ｐゴシック" charset="0"/>
              </a:rPr>
              <a:t>The Appeal  (10)</a:t>
            </a:r>
          </a:p>
          <a:p>
            <a:pPr defTabSz="1219170">
              <a:defRPr/>
            </a:pPr>
            <a:r>
              <a:rPr lang="en-US" sz="5867" b="1" dirty="0">
                <a:solidFill>
                  <a:srgbClr val="EEECE1"/>
                </a:solidFill>
                <a:latin typeface="Calibri"/>
                <a:ea typeface="ＭＳ Ｐゴシック" charset="0"/>
              </a:rPr>
              <a:t>The Response  (11-14) </a:t>
            </a:r>
          </a:p>
        </p:txBody>
      </p:sp>
    </p:spTree>
    <p:extLst>
      <p:ext uri="{BB962C8B-B14F-4D97-AF65-F5344CB8AC3E}">
        <p14:creationId xmlns:p14="http://schemas.microsoft.com/office/powerpoint/2010/main" val="1529521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5B188-D769-7B0B-0F2E-E7CB44A6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  <a:latin typeface="Amasis MT Pro Black" panose="02040A04050005020304" pitchFamily="18" charset="0"/>
              </a:rPr>
              <a:t>Nehemiah Stood Firm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92E93-9A40-224F-A7EF-D7DB2496A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498600"/>
            <a:ext cx="11379200" cy="5156200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Aft>
                <a:spcPts val="1333"/>
              </a:spcAft>
            </a:pPr>
            <a:r>
              <a:rPr lang="en-US" sz="4400" spc="-40" dirty="0">
                <a:solidFill>
                  <a:srgbClr val="FFC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During Attack 1</a:t>
            </a: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Nehemiah stood firm</a:t>
            </a:r>
          </a:p>
          <a:p>
            <a:pPr marL="0" indent="0" algn="ctr">
              <a:lnSpc>
                <a:spcPct val="120000"/>
              </a:lnSpc>
              <a:spcAft>
                <a:spcPts val="1333"/>
              </a:spcAft>
              <a:buNone/>
            </a:pP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because he knew this was </a:t>
            </a:r>
            <a:r>
              <a:rPr lang="en-US" sz="4400" u="sng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God’s task</a:t>
            </a: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333"/>
              </a:spcAft>
            </a:pPr>
            <a:r>
              <a:rPr lang="en-US" sz="4400" spc="-40" dirty="0">
                <a:solidFill>
                  <a:srgbClr val="FFC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During Attack 2</a:t>
            </a: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Nehemiah stood firm</a:t>
            </a:r>
          </a:p>
          <a:p>
            <a:pPr marL="0" indent="0" algn="ctr">
              <a:lnSpc>
                <a:spcPct val="115000"/>
              </a:lnSpc>
              <a:spcAft>
                <a:spcPts val="1333"/>
              </a:spcAft>
              <a:buNone/>
            </a:pP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because he knew he had </a:t>
            </a:r>
            <a:r>
              <a:rPr lang="en-US" sz="4400" u="sng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God’s strength</a:t>
            </a: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333"/>
              </a:spcAft>
              <a:defRPr/>
            </a:pPr>
            <a:r>
              <a:rPr lang="en-US" sz="4400" spc="-40" dirty="0">
                <a:solidFill>
                  <a:srgbClr val="FFC000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During Attack 3</a:t>
            </a: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Nehemiah stood firm</a:t>
            </a:r>
          </a:p>
          <a:p>
            <a:pPr marL="0" indent="0" algn="ctr">
              <a:lnSpc>
                <a:spcPct val="115000"/>
              </a:lnSpc>
              <a:spcAft>
                <a:spcPts val="1333"/>
              </a:spcAft>
              <a:buNone/>
              <a:defRPr/>
            </a:pP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because he knew this was </a:t>
            </a:r>
            <a:r>
              <a:rPr lang="en-US" sz="4400" u="sng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God’s battle</a:t>
            </a:r>
            <a:r>
              <a:rPr lang="en-US" sz="4400" spc="-40" dirty="0">
                <a:solidFill>
                  <a:schemeClr val="bg2"/>
                </a:solidFill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400" dirty="0">
              <a:solidFill>
                <a:schemeClr val="bg2"/>
              </a:solidFill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9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on a wall with his arms out&#10;&#10;Description automatically generated">
            <a:extLst>
              <a:ext uri="{FF2B5EF4-FFF2-40B4-BE49-F238E27FC236}">
                <a16:creationId xmlns:a16="http://schemas.microsoft.com/office/drawing/2014/main" id="{5394FEC1-6B86-8A22-AD18-14D0D8DC1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13"/>
            <a:ext cx="12191973" cy="6857987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0CB243-D404-1349-2399-AD4C43B33458}"/>
              </a:ext>
            </a:extLst>
          </p:cNvPr>
          <p:cNvSpPr txBox="1"/>
          <p:nvPr/>
        </p:nvSpPr>
        <p:spPr>
          <a:xfrm>
            <a:off x="203200" y="4953000"/>
            <a:ext cx="6807200" cy="140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r>
              <a:rPr lang="en-US" sz="4267" dirty="0">
                <a:solidFill>
                  <a:prstClr val="white"/>
                </a:solidFill>
                <a:latin typeface="system-ui"/>
              </a:rPr>
              <a:t>Be watchful, stand firm in the faith, act like men, be strong.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15DB8-3E39-044A-C012-E5B72AA7BF8F}"/>
              </a:ext>
            </a:extLst>
          </p:cNvPr>
          <p:cNvSpPr txBox="1"/>
          <p:nvPr/>
        </p:nvSpPr>
        <p:spPr>
          <a:xfrm>
            <a:off x="355600" y="420774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r>
              <a:rPr lang="en-US" sz="2400" dirty="0">
                <a:solidFill>
                  <a:prstClr val="white"/>
                </a:solidFill>
                <a:latin typeface="system-ui"/>
              </a:rPr>
              <a:t>1 Corinthians 16:13</a:t>
            </a:r>
            <a:r>
              <a:rPr lang="en-US" sz="2400" b="1" baseline="30000" dirty="0">
                <a:solidFill>
                  <a:prstClr val="white"/>
                </a:solidFill>
                <a:latin typeface="system-ui"/>
              </a:rPr>
              <a:t> 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01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8EEAE-C9A3-7C4F-86A1-AFE55609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12A0ED-FD16-3CDE-1742-AF5258562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85" y="0"/>
            <a:ext cx="12203685" cy="6851437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79A7331E-D052-E5E2-592E-DF93E1220566}"/>
              </a:ext>
            </a:extLst>
          </p:cNvPr>
          <p:cNvSpPr txBox="1">
            <a:spLocks/>
          </p:cNvSpPr>
          <p:nvPr/>
        </p:nvSpPr>
        <p:spPr>
          <a:xfrm>
            <a:off x="6264226" y="2154556"/>
            <a:ext cx="5521375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/>
              <a:t>You can do these by yourself, but it would be better to discuss them with others.</a:t>
            </a:r>
            <a:br>
              <a:rPr lang="en-US" sz="4267" dirty="0"/>
            </a:br>
            <a:br>
              <a:rPr lang="en-US" sz="4267" dirty="0"/>
            </a:br>
            <a:endParaRPr lang="en-US" sz="4267" dirty="0"/>
          </a:p>
        </p:txBody>
      </p:sp>
      <p:pic>
        <p:nvPicPr>
          <p:cNvPr id="4" name="Picture 3" descr="A cartoon characters with speech bubbles&#10;&#10;Description automatically generated">
            <a:extLst>
              <a:ext uri="{FF2B5EF4-FFF2-40B4-BE49-F238E27FC236}">
                <a16:creationId xmlns:a16="http://schemas.microsoft.com/office/drawing/2014/main" id="{D1FB8304-EE0F-FFD9-EA0E-60C0404E6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16" y="1092201"/>
            <a:ext cx="5493665" cy="54936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96F03B-F1B5-1D49-F84D-61CFE7AC6357}"/>
              </a:ext>
            </a:extLst>
          </p:cNvPr>
          <p:cNvSpPr txBox="1"/>
          <p:nvPr/>
        </p:nvSpPr>
        <p:spPr>
          <a:xfrm>
            <a:off x="609600" y="593805"/>
            <a:ext cx="1117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400" dirty="0">
                <a:solidFill>
                  <a:srgbClr val="38DFF9"/>
                </a:solidFill>
                <a:latin typeface="Jumble" panose="020F0502020204030204" pitchFamily="2" charset="0"/>
              </a:rPr>
              <a:t>APPLICATION QUESTIONS</a:t>
            </a:r>
          </a:p>
        </p:txBody>
      </p:sp>
    </p:spTree>
    <p:extLst>
      <p:ext uri="{BB962C8B-B14F-4D97-AF65-F5344CB8AC3E}">
        <p14:creationId xmlns:p14="http://schemas.microsoft.com/office/powerpoint/2010/main" val="1807754554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196</Words>
  <Application>Microsoft Office PowerPoint</Application>
  <PresentationFormat>Widescreen</PresentationFormat>
  <Paragraphs>37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ADLaM Display</vt:lpstr>
      <vt:lpstr>Amasis MT Pro Black</vt:lpstr>
      <vt:lpstr>Arial</vt:lpstr>
      <vt:lpstr>Calibri</vt:lpstr>
      <vt:lpstr>Gothic720 Lt BT</vt:lpstr>
      <vt:lpstr>Impact</vt:lpstr>
      <vt:lpstr>Jumble</vt:lpstr>
      <vt:lpstr>system-ui</vt:lpstr>
      <vt:lpstr>4_Office Theme</vt:lpstr>
      <vt:lpstr>11_Office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Enemy’s Strategy is to Discourage the Leader (6:5-9) </vt:lpstr>
      <vt:lpstr>PowerPoint Presentation</vt:lpstr>
      <vt:lpstr>Nehemiah Stood Firm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 Sheveland</dc:creator>
  <cp:lastModifiedBy>Ron Sheveland</cp:lastModifiedBy>
  <cp:revision>3</cp:revision>
  <dcterms:created xsi:type="dcterms:W3CDTF">2024-11-18T19:23:33Z</dcterms:created>
  <dcterms:modified xsi:type="dcterms:W3CDTF">2025-02-11T17:37:49Z</dcterms:modified>
</cp:coreProperties>
</file>