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v" ContentType="video/unknown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26"/>
  </p:notesMasterIdLst>
  <p:sldIdLst>
    <p:sldId id="602" r:id="rId3"/>
    <p:sldId id="603" r:id="rId4"/>
    <p:sldId id="657" r:id="rId5"/>
    <p:sldId id="604" r:id="rId6"/>
    <p:sldId id="665" r:id="rId7"/>
    <p:sldId id="644" r:id="rId8"/>
    <p:sldId id="605" r:id="rId9"/>
    <p:sldId id="606" r:id="rId10"/>
    <p:sldId id="607" r:id="rId11"/>
    <p:sldId id="608" r:id="rId12"/>
    <p:sldId id="609" r:id="rId13"/>
    <p:sldId id="658" r:id="rId14"/>
    <p:sldId id="662" r:id="rId15"/>
    <p:sldId id="660" r:id="rId16"/>
    <p:sldId id="661" r:id="rId17"/>
    <p:sldId id="664" r:id="rId18"/>
    <p:sldId id="659" r:id="rId19"/>
    <p:sldId id="610" r:id="rId20"/>
    <p:sldId id="611" r:id="rId21"/>
    <p:sldId id="612" r:id="rId22"/>
    <p:sldId id="613" r:id="rId23"/>
    <p:sldId id="666" r:id="rId24"/>
    <p:sldId id="663" r:id="rId25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DFF9"/>
    <a:srgbClr val="F2EBC8"/>
    <a:srgbClr val="85DFFF"/>
    <a:srgbClr val="964126"/>
    <a:srgbClr val="3A5C86"/>
    <a:srgbClr val="AE4B2C"/>
    <a:srgbClr val="498E44"/>
    <a:srgbClr val="663300"/>
    <a:srgbClr val="5D82CB"/>
    <a:srgbClr val="F77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73" autoAdjust="0"/>
  </p:normalViewPr>
  <p:slideViewPr>
    <p:cSldViewPr>
      <p:cViewPr>
        <p:scale>
          <a:sx n="100" d="100"/>
          <a:sy n="100" d="100"/>
        </p:scale>
        <p:origin x="1914" y="10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374B391-0D6A-41C8-A248-3EB21F88FF76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1AF47CB0-593E-43AD-A715-D5E7B9D75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220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627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408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311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2760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49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753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33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233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511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2035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7948119"/>
      </p:ext>
    </p:extLst>
  </p:cSld>
  <p:clrMapOvr>
    <a:masterClrMapping/>
  </p:clrMapOvr>
  <p:transition spd="slow" advClick="0" advTm="8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3824494"/>
      </p:ext>
    </p:extLst>
  </p:cSld>
  <p:clrMapOvr>
    <a:masterClrMapping/>
  </p:clrMapOvr>
  <p:transition spd="slow" advClick="0" advTm="8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9726876"/>
      </p:ext>
    </p:extLst>
  </p:cSld>
  <p:clrMapOvr>
    <a:masterClrMapping/>
  </p:clrMapOvr>
  <p:transition spd="slow" advClick="0" advTm="8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7894960"/>
      </p:ext>
    </p:extLst>
  </p:cSld>
  <p:clrMapOvr>
    <a:masterClrMapping/>
  </p:clrMapOvr>
  <p:transition spd="slow" advClick="0" advTm="8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16278853"/>
      </p:ext>
    </p:extLst>
  </p:cSld>
  <p:clrMapOvr>
    <a:masterClrMapping/>
  </p:clrMapOvr>
  <p:transition spd="slow" advClick="0" advTm="8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2891234"/>
      </p:ext>
    </p:extLst>
  </p:cSld>
  <p:clrMapOvr>
    <a:masterClrMapping/>
  </p:clrMapOvr>
  <p:transition spd="slow" advClick="0" advTm="8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3641154"/>
      </p:ext>
    </p:extLst>
  </p:cSld>
  <p:clrMapOvr>
    <a:masterClrMapping/>
  </p:clrMapOvr>
  <p:transition spd="slow" advClick="0" advTm="8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1468177"/>
      </p:ext>
    </p:extLst>
  </p:cSld>
  <p:clrMapOvr>
    <a:masterClrMapping/>
  </p:clrMapOvr>
  <p:transition spd="slow" advClick="0" advTm="8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8887760"/>
      </p:ext>
    </p:extLst>
  </p:cSld>
  <p:clrMapOvr>
    <a:masterClrMapping/>
  </p:clrMapOvr>
  <p:transition spd="slow" advClick="0" advTm="8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4882958"/>
      </p:ext>
    </p:extLst>
  </p:cSld>
  <p:clrMapOvr>
    <a:masterClrMapping/>
  </p:clrMapOvr>
  <p:transition spd="slow" advClick="0" advTm="8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1144436"/>
      </p:ext>
    </p:extLst>
  </p:cSld>
  <p:clrMapOvr>
    <a:masterClrMapping/>
  </p:clrMapOvr>
  <p:transition spd="slow" advClick="0" advTm="8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08/02/2025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294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92556-A3F9-45FD-9F6B-54CAA2874F53}" type="datetimeFigureOut">
              <a:rPr lang="en-IE" smtClean="0"/>
              <a:t>08/02/2025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589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 advClick="0" advTm="8000">
    <p:push dir="u"/>
  </p:transition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BE37-881C-73CF-D8D7-2B3EA02BC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with a beard and a white headband&#10;&#10;AI-generated content may be incorrect.">
            <a:extLst>
              <a:ext uri="{FF2B5EF4-FFF2-40B4-BE49-F238E27FC236}">
                <a16:creationId xmlns:a16="http://schemas.microsoft.com/office/drawing/2014/main" id="{B27E167A-F636-0073-0470-26FABC205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3805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66DDFA-0B48-6748-ABEC-BA67C4DB4799}"/>
              </a:ext>
            </a:extLst>
          </p:cNvPr>
          <p:cNvSpPr/>
          <p:nvPr/>
        </p:nvSpPr>
        <p:spPr>
          <a:xfrm>
            <a:off x="76200" y="197823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685800"/>
            <a:r>
              <a:rPr lang="en-US" sz="4800" b="1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</a:t>
            </a:r>
          </a:p>
          <a:p>
            <a:pPr algn="ctr" defTabSz="685800"/>
            <a:r>
              <a:rPr lang="en-US" sz="4800" b="1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Of Successful Leadership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4B7F7-9165-59D9-F3FB-8A0C5CD3283E}"/>
              </a:ext>
            </a:extLst>
          </p:cNvPr>
          <p:cNvSpPr txBox="1"/>
          <p:nvPr/>
        </p:nvSpPr>
        <p:spPr>
          <a:xfrm>
            <a:off x="3560091" y="2070428"/>
            <a:ext cx="477738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en-US" sz="2400" dirty="0">
                <a:solidFill>
                  <a:prstClr val="black"/>
                </a:solidFill>
                <a:latin typeface="Arial Black" pitchFamily="34" charset="0"/>
              </a:rPr>
              <a:t>"Give your servant success today..." 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</a:rPr>
              <a:t>Neh. 1:11</a:t>
            </a:r>
          </a:p>
          <a:p>
            <a:pPr defTabSz="914378">
              <a:defRPr/>
            </a:pPr>
            <a:endParaRPr lang="en-US" sz="2100" dirty="0">
              <a:solidFill>
                <a:prstClr val="black"/>
              </a:solidFill>
              <a:latin typeface="Arial Black" pitchFamily="34" charset="0"/>
            </a:endParaRPr>
          </a:p>
          <a:p>
            <a:pPr defTabSz="914378">
              <a:defRPr/>
            </a:pPr>
            <a:r>
              <a:rPr lang="en-US" sz="2400" dirty="0">
                <a:solidFill>
                  <a:prstClr val="black"/>
                </a:solidFill>
                <a:latin typeface="Arial Black" pitchFamily="34" charset="0"/>
              </a:rPr>
              <a:t>"The God of Heaven will give us success..." 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</a:rPr>
              <a:t>Neh. 2:20</a:t>
            </a:r>
          </a:p>
        </p:txBody>
      </p:sp>
    </p:spTree>
    <p:extLst>
      <p:ext uri="{BB962C8B-B14F-4D97-AF65-F5344CB8AC3E}">
        <p14:creationId xmlns:p14="http://schemas.microsoft.com/office/powerpoint/2010/main" val="1618960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5DBE1-8AD8-D3CE-C8DA-CD675E99B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1C0F3-7A64-1190-AAB9-1B2FEE20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with a beard and a white headband&#10;&#10;AI-generated content may be incorrect.">
            <a:extLst>
              <a:ext uri="{FF2B5EF4-FFF2-40B4-BE49-F238E27FC236}">
                <a16:creationId xmlns:a16="http://schemas.microsoft.com/office/drawing/2014/main" id="{F7115D7D-D591-6C27-9204-BB2192F08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06"/>
            <a:ext cx="9144000" cy="513805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DB2988-D876-A0D0-9981-C3D7F6C547B1}"/>
              </a:ext>
            </a:extLst>
          </p:cNvPr>
          <p:cNvSpPr/>
          <p:nvPr/>
        </p:nvSpPr>
        <p:spPr>
          <a:xfrm>
            <a:off x="0" y="735508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Leading a Great Endeavor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440E7D-D31F-6500-31CC-B754EE59B8E6}"/>
              </a:ext>
            </a:extLst>
          </p:cNvPr>
          <p:cNvSpPr/>
          <p:nvPr/>
        </p:nvSpPr>
        <p:spPr>
          <a:xfrm>
            <a:off x="3098416" y="1927942"/>
            <a:ext cx="5593199" cy="16158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3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Guide to Strategic Action</a:t>
            </a:r>
          </a:p>
          <a:p>
            <a:pPr algn="ctr"/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algn="ctr"/>
            <a:r>
              <a:rPr lang="en-US" sz="30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Nehemiah 1-7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188992-A5C9-C886-9A24-A9994F63B51D}"/>
              </a:ext>
            </a:extLst>
          </p:cNvPr>
          <p:cNvSpPr/>
          <p:nvPr/>
        </p:nvSpPr>
        <p:spPr>
          <a:xfrm>
            <a:off x="0" y="-27306"/>
            <a:ext cx="9144000" cy="46166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</p:spTree>
    <p:extLst>
      <p:ext uri="{BB962C8B-B14F-4D97-AF65-F5344CB8AC3E}">
        <p14:creationId xmlns:p14="http://schemas.microsoft.com/office/powerpoint/2010/main" val="5673742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028E9-4CF9-5063-F035-7F83E59C0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03D067-8E55-FE6E-A05F-240567082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8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2634FB-20C2-ED4B-A13A-668AA2F9B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69434"/>
            <a:ext cx="2057400" cy="1974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195397-A599-781C-4A5A-C805C598C14E}"/>
              </a:ext>
            </a:extLst>
          </p:cNvPr>
          <p:cNvSpPr txBox="1"/>
          <p:nvPr/>
        </p:nvSpPr>
        <p:spPr>
          <a:xfrm>
            <a:off x="342901" y="149310"/>
            <a:ext cx="2324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Phase #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7EB105-B6D5-A82A-C00D-61189EF924C1}"/>
              </a:ext>
            </a:extLst>
          </p:cNvPr>
          <p:cNvSpPr txBox="1"/>
          <p:nvPr/>
        </p:nvSpPr>
        <p:spPr>
          <a:xfrm>
            <a:off x="0" y="205740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How to Raise Resources</a:t>
            </a:r>
          </a:p>
          <a:p>
            <a:pPr algn="ctr"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 and Recruit Partners</a:t>
            </a:r>
          </a:p>
          <a:p>
            <a:pPr algn="ctr" fontAlgn="base" hangingPunct="0"/>
            <a:r>
              <a:rPr lang="en-US" sz="4000" dirty="0">
                <a:solidFill>
                  <a:prstClr val="black"/>
                </a:solidFill>
                <a:latin typeface="Impact" pitchFamily="34" charset="0"/>
              </a:rPr>
              <a:t>Neh.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020274-463C-0933-A36D-77F52973556A}"/>
              </a:ext>
            </a:extLst>
          </p:cNvPr>
          <p:cNvSpPr/>
          <p:nvPr/>
        </p:nvSpPr>
        <p:spPr>
          <a:xfrm>
            <a:off x="331092" y="666750"/>
            <a:ext cx="880109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2D68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PROMOTION</a:t>
            </a:r>
          </a:p>
        </p:txBody>
      </p:sp>
    </p:spTree>
    <p:extLst>
      <p:ext uri="{BB962C8B-B14F-4D97-AF65-F5344CB8AC3E}">
        <p14:creationId xmlns:p14="http://schemas.microsoft.com/office/powerpoint/2010/main" val="283968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-27158"/>
            <a:ext cx="9142862" cy="5198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" y="4234152"/>
            <a:ext cx="9144000" cy="909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8575" y="103327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indent="-1028700" algn="ctr" fontAlgn="base" hangingPunct="0">
              <a:buFontTx/>
              <a:buAutoNum type="romanUcPeriod"/>
            </a:pPr>
            <a:r>
              <a:rPr lang="en-US" sz="4800" b="1" dirty="0">
                <a:solidFill>
                  <a:srgbClr val="3A5C86"/>
                </a:solidFill>
                <a:latin typeface="Calibri"/>
              </a:rPr>
              <a:t>How Raise Resources</a:t>
            </a:r>
          </a:p>
          <a:p>
            <a:pPr algn="ctr" fontAlgn="base" hangingPunct="0"/>
            <a:endParaRPr lang="en-US" sz="4800" b="1" dirty="0">
              <a:solidFill>
                <a:srgbClr val="3A5C86"/>
              </a:solidFill>
              <a:latin typeface="Calibri"/>
            </a:endParaRPr>
          </a:p>
          <a:p>
            <a:pPr algn="ctr" fontAlgn="base" hangingPunct="0"/>
            <a:r>
              <a:rPr lang="en-US" sz="4800" b="1" dirty="0">
                <a:solidFill>
                  <a:srgbClr val="008000"/>
                </a:solidFill>
                <a:latin typeface="Calibri"/>
              </a:rPr>
              <a:t>Nehemiah 2:1-10</a:t>
            </a:r>
            <a:endParaRPr lang="en-US" sz="4800" dirty="0">
              <a:solidFill>
                <a:srgbClr val="008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2673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turban and a turban praying&#10;&#10;AI-generated content may be incorrect.">
            <a:extLst>
              <a:ext uri="{FF2B5EF4-FFF2-40B4-BE49-F238E27FC236}">
                <a16:creationId xmlns:a16="http://schemas.microsoft.com/office/drawing/2014/main" id="{D3DB708D-7621-B395-A0A7-A01437AA7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" y="0"/>
            <a:ext cx="90011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68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" b="781"/>
          <a:stretch/>
        </p:blipFill>
        <p:spPr>
          <a:xfrm>
            <a:off x="10" y="-12241"/>
            <a:ext cx="9144000" cy="5167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046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" y="4234152"/>
            <a:ext cx="9144000" cy="909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indent="-1028700" fontAlgn="base" hangingPunct="0">
              <a:buFontTx/>
              <a:buAutoNum type="romanUcPeriod"/>
            </a:pPr>
            <a:r>
              <a:rPr lang="en-US" sz="4800" b="1" dirty="0">
                <a:solidFill>
                  <a:srgbClr val="3A5C86"/>
                </a:solidFill>
                <a:latin typeface="Calibri"/>
              </a:rPr>
              <a:t>How to Raise Resources</a:t>
            </a:r>
            <a:endParaRPr lang="en-US" sz="4800" dirty="0">
              <a:solidFill>
                <a:srgbClr val="3A5C86"/>
              </a:solidFill>
              <a:latin typeface="Calibri"/>
            </a:endParaRP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A.	Your Requests Should Include the Approvals Needed (2:5)</a:t>
            </a:r>
          </a:p>
        </p:txBody>
      </p:sp>
    </p:spTree>
    <p:extLst>
      <p:ext uri="{BB962C8B-B14F-4D97-AF65-F5344CB8AC3E}">
        <p14:creationId xmlns:p14="http://schemas.microsoft.com/office/powerpoint/2010/main" val="181811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" y="4234152"/>
            <a:ext cx="9144000" cy="909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indent="-1028700" fontAlgn="base" hangingPunct="0">
              <a:buFontTx/>
              <a:buAutoNum type="romanUcPeriod"/>
            </a:pPr>
            <a:r>
              <a:rPr lang="en-US" sz="4800" b="1" dirty="0">
                <a:solidFill>
                  <a:srgbClr val="3A5C86"/>
                </a:solidFill>
                <a:latin typeface="Calibri"/>
              </a:rPr>
              <a:t>How Raise Resources</a:t>
            </a:r>
            <a:endParaRPr lang="en-US" sz="4800" dirty="0">
              <a:solidFill>
                <a:srgbClr val="3A5C86"/>
              </a:solidFill>
              <a:latin typeface="Calibri"/>
            </a:endParaRP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A.	Your Requests Should Include the Approvals Needed (2:5)</a:t>
            </a: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B.	Your Requests Should Include the Time Needed (2:5-6)</a:t>
            </a:r>
          </a:p>
        </p:txBody>
      </p:sp>
    </p:spTree>
    <p:extLst>
      <p:ext uri="{BB962C8B-B14F-4D97-AF65-F5344CB8AC3E}">
        <p14:creationId xmlns:p14="http://schemas.microsoft.com/office/powerpoint/2010/main" val="872979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" y="4234152"/>
            <a:ext cx="9144000" cy="909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indent="-1028700" fontAlgn="base" hangingPunct="0">
              <a:buFontTx/>
              <a:buAutoNum type="romanUcPeriod"/>
            </a:pPr>
            <a:r>
              <a:rPr lang="en-US" sz="4800" b="1" dirty="0">
                <a:solidFill>
                  <a:srgbClr val="3A5C86"/>
                </a:solidFill>
                <a:latin typeface="Calibri"/>
              </a:rPr>
              <a:t>How Raise Resources</a:t>
            </a:r>
            <a:endParaRPr lang="en-US" sz="4800" dirty="0">
              <a:solidFill>
                <a:srgbClr val="3A5C86"/>
              </a:solidFill>
              <a:latin typeface="Calibri"/>
            </a:endParaRP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A.	Your Requests Should Include the Approvals Needed (2:5)</a:t>
            </a: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B.	Your Requests Should Include the Time Needed (2:5-6)</a:t>
            </a: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C.	Your Requests Should Include the Donations Needed (2:7-9)</a:t>
            </a:r>
          </a:p>
        </p:txBody>
      </p:sp>
    </p:spTree>
    <p:extLst>
      <p:ext uri="{BB962C8B-B14F-4D97-AF65-F5344CB8AC3E}">
        <p14:creationId xmlns:p14="http://schemas.microsoft.com/office/powerpoint/2010/main" val="4292138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indent="-1028700" fontAlgn="base" hangingPunct="0">
              <a:buFontTx/>
              <a:buAutoNum type="romanUcPeriod"/>
            </a:pPr>
            <a:r>
              <a:rPr lang="en-US" sz="4800" b="1" dirty="0">
                <a:solidFill>
                  <a:srgbClr val="3A5C86"/>
                </a:solidFill>
                <a:latin typeface="Calibri"/>
              </a:rPr>
              <a:t>How Raise Resources</a:t>
            </a:r>
            <a:endParaRPr lang="en-US" sz="4800" dirty="0">
              <a:solidFill>
                <a:srgbClr val="3A5C86"/>
              </a:solidFill>
              <a:latin typeface="Calibri"/>
            </a:endParaRP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A.	Your Requests Should Include the Approvals Needed (2:5)</a:t>
            </a: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B.	Your Requests Should Include the Time Needed (2:5-6)</a:t>
            </a:r>
          </a:p>
          <a:p>
            <a:pPr fontAlgn="base" hangingPunct="0"/>
            <a:r>
              <a:rPr lang="en-US" sz="3200" b="1" dirty="0">
                <a:solidFill>
                  <a:srgbClr val="010203"/>
                </a:solidFill>
                <a:latin typeface="Calibri"/>
              </a:rPr>
              <a:t>	C.	Your Requests Should Include the Donations Needed (2:7-9)</a:t>
            </a:r>
          </a:p>
          <a:p>
            <a:pPr fontAlgn="base" hangingPunct="0"/>
            <a:r>
              <a:rPr lang="en-US" sz="32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sz="3200" b="1" dirty="0">
                <a:solidFill>
                  <a:srgbClr val="010203"/>
                </a:solidFill>
                <a:latin typeface="Calibri"/>
              </a:rPr>
              <a:t>D.	Your Requests Should Be Dependent Upon God’s Generosity (2:8) </a:t>
            </a:r>
          </a:p>
        </p:txBody>
      </p:sp>
    </p:spTree>
    <p:extLst>
      <p:ext uri="{BB962C8B-B14F-4D97-AF65-F5344CB8AC3E}">
        <p14:creationId xmlns:p14="http://schemas.microsoft.com/office/powerpoint/2010/main" val="4028836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-27158"/>
            <a:ext cx="9142862" cy="5198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" y="4234152"/>
            <a:ext cx="9144000" cy="909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85775" y="438150"/>
            <a:ext cx="86582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0"/>
            <a:r>
              <a:rPr lang="en-US" sz="4800" b="1" dirty="0">
                <a:solidFill>
                  <a:srgbClr val="3A5C86"/>
                </a:solidFill>
                <a:latin typeface="Calibri"/>
              </a:rPr>
              <a:t>II.	How to Recruit Ministry Partners</a:t>
            </a:r>
          </a:p>
          <a:p>
            <a:pPr algn="ctr" fontAlgn="base" hangingPunct="0"/>
            <a:endParaRPr lang="en-US" sz="4800" b="1" dirty="0">
              <a:solidFill>
                <a:srgbClr val="008000"/>
              </a:solidFill>
              <a:latin typeface="Calibri"/>
            </a:endParaRPr>
          </a:p>
          <a:p>
            <a:pPr algn="ctr" fontAlgn="base" hangingPunct="0"/>
            <a:r>
              <a:rPr lang="en-US" sz="4800" b="1" dirty="0">
                <a:solidFill>
                  <a:srgbClr val="008000"/>
                </a:solidFill>
                <a:latin typeface="Calibri"/>
              </a:rPr>
              <a:t>Nehemiah 2:11-20</a:t>
            </a:r>
            <a:endParaRPr lang="en-US" sz="4800" dirty="0">
              <a:solidFill>
                <a:srgbClr val="008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6328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nest Hour by Churchill">
            <a:hlinkClick r:id="" action="ppaction://media"/>
            <a:extLst>
              <a:ext uri="{FF2B5EF4-FFF2-40B4-BE49-F238E27FC236}">
                <a16:creationId xmlns:a16="http://schemas.microsoft.com/office/drawing/2014/main" id="{36259BA8-F7BA-A823-6D89-C9D1E17A64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kneeling in the desert&#10;&#10;Description automatically generated">
            <a:extLst>
              <a:ext uri="{FF2B5EF4-FFF2-40B4-BE49-F238E27FC236}">
                <a16:creationId xmlns:a16="http://schemas.microsoft.com/office/drawing/2014/main" id="{E9C05231-FB5D-7A4B-7C33-6CCA8DF51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35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riding horses in the desert&#10;&#10;Description automatically generated">
            <a:extLst>
              <a:ext uri="{FF2B5EF4-FFF2-40B4-BE49-F238E27FC236}">
                <a16:creationId xmlns:a16="http://schemas.microsoft.com/office/drawing/2014/main" id="{67840C3F-47FA-8B5A-7CD4-0953EE057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01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riding a horse in a ruined city&#10;&#10;Description automatically generated">
            <a:extLst>
              <a:ext uri="{FF2B5EF4-FFF2-40B4-BE49-F238E27FC236}">
                <a16:creationId xmlns:a16="http://schemas.microsoft.com/office/drawing/2014/main" id="{4AFCDDE4-7A93-94F1-D537-940513340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0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67F22D71-6CAE-E06F-3863-023AA75F8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97078"/>
          </a:xfrm>
          <a:prstGeom prst="rect">
            <a:avLst/>
          </a:prstGeom>
        </p:spPr>
      </p:pic>
      <p:pic>
        <p:nvPicPr>
          <p:cNvPr id="2" name="VbcIDkTGDCKt2KQkUhiQ-runway-ui91r">
            <a:hlinkClick r:id="" action="ppaction://media"/>
            <a:extLst>
              <a:ext uri="{FF2B5EF4-FFF2-40B4-BE49-F238E27FC236}">
                <a16:creationId xmlns:a16="http://schemas.microsoft.com/office/drawing/2014/main" id="{832348BA-AD55-0AC7-57BF-C5BE5223CD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5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tanding in a field&#10;&#10;Description automatically generated">
            <a:extLst>
              <a:ext uri="{FF2B5EF4-FFF2-40B4-BE49-F238E27FC236}">
                <a16:creationId xmlns:a16="http://schemas.microsoft.com/office/drawing/2014/main" id="{96A220B5-C620-CE11-E0CC-D4F6C599D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88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0"/>
            <a:r>
              <a:rPr lang="en-US" sz="4800" b="1" dirty="0">
                <a:solidFill>
                  <a:srgbClr val="3A5C86"/>
                </a:solidFill>
                <a:latin typeface="Calibri"/>
              </a:rPr>
              <a:t>II.	How to Recruit Partners</a:t>
            </a: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dirty="0">
                <a:solidFill>
                  <a:srgbClr val="010203"/>
                </a:solidFill>
                <a:latin typeface="Calibri"/>
              </a:rPr>
              <a:t>	A.  Help People Grasp the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Problem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Exists.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9144000" cy="90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55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0"/>
            <a:r>
              <a:rPr lang="en-US" sz="4800" b="1" dirty="0">
                <a:solidFill>
                  <a:srgbClr val="3A5C86"/>
                </a:solidFill>
                <a:latin typeface="Calibri"/>
              </a:rPr>
              <a:t>II.	How to Recruit Partners</a:t>
            </a: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dirty="0">
                <a:solidFill>
                  <a:srgbClr val="010203"/>
                </a:solidFill>
                <a:latin typeface="Calibri"/>
              </a:rPr>
              <a:t>	A.  Help People Grasp the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Problem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Exists.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	B.  Display a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Plan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Will Solve the Problem.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	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9144000" cy="90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12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133350"/>
            <a:ext cx="858202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0"/>
            <a:r>
              <a:rPr lang="en-US" sz="4800" b="1" dirty="0">
                <a:solidFill>
                  <a:srgbClr val="3A5C86"/>
                </a:solidFill>
                <a:latin typeface="Calibri"/>
              </a:rPr>
              <a:t>II.	How to Recruit Partners</a:t>
            </a: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fontAlgn="base" hangingPunct="0"/>
            <a:r>
              <a:rPr lang="en-US" sz="3200" dirty="0">
                <a:solidFill>
                  <a:srgbClr val="010203"/>
                </a:solidFill>
                <a:latin typeface="Calibri"/>
              </a:rPr>
              <a:t>	A.  Help People Grasp the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Problem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Exists.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	B.  Display a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Plan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Will Solve the Problem.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	C.  Describe the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Provisions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Are Available in God.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9144000" cy="90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94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" y="6350"/>
            <a:ext cx="9142862" cy="51984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8" y="4311731"/>
            <a:ext cx="9144000" cy="909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450" y="285750"/>
            <a:ext cx="8801100" cy="392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0"/>
            <a:r>
              <a:rPr lang="en-US" sz="4800" b="1" dirty="0">
                <a:solidFill>
                  <a:srgbClr val="3A5C86"/>
                </a:solidFill>
                <a:latin typeface="Calibri"/>
              </a:rPr>
              <a:t>II.	How to Recruit Partners</a:t>
            </a:r>
          </a:p>
          <a:p>
            <a:pPr fontAlgn="base" hangingPunct="0">
              <a:lnSpc>
                <a:spcPct val="50000"/>
              </a:lnSpc>
            </a:pP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514350" indent="-514350" fontAlgn="base" hangingPunct="0">
              <a:lnSpc>
                <a:spcPct val="150000"/>
              </a:lnSpc>
              <a:buAutoNum type="alphaUcPeriod"/>
            </a:pPr>
            <a:r>
              <a:rPr lang="en-US" sz="3200" dirty="0">
                <a:solidFill>
                  <a:srgbClr val="010203"/>
                </a:solidFill>
                <a:latin typeface="Calibri"/>
              </a:rPr>
              <a:t>Help People Grasp the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Problem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Exists.</a:t>
            </a:r>
          </a:p>
          <a:p>
            <a:pPr marL="514350" indent="-514350" fontAlgn="base" hangingPunct="0">
              <a:lnSpc>
                <a:spcPct val="150000"/>
              </a:lnSpc>
              <a:buAutoNum type="alphaUcPeriod"/>
            </a:pPr>
            <a:r>
              <a:rPr lang="en-US" sz="3200" dirty="0">
                <a:solidFill>
                  <a:srgbClr val="010203"/>
                </a:solidFill>
                <a:latin typeface="Calibri"/>
              </a:rPr>
              <a:t>Display a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Plan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Will Solve the Problem.</a:t>
            </a:r>
          </a:p>
          <a:p>
            <a:pPr fontAlgn="base" hangingPunct="0">
              <a:lnSpc>
                <a:spcPct val="150000"/>
              </a:lnSpc>
            </a:pPr>
            <a:r>
              <a:rPr lang="en-US" sz="3200" dirty="0">
                <a:solidFill>
                  <a:srgbClr val="010203"/>
                </a:solidFill>
                <a:latin typeface="Calibri"/>
              </a:rPr>
              <a:t>C. Describe the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Provisions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 that Are Available in God.</a:t>
            </a:r>
            <a:br>
              <a:rPr lang="en-US" sz="3200" dirty="0">
                <a:solidFill>
                  <a:srgbClr val="010203"/>
                </a:solidFill>
                <a:latin typeface="Calibri"/>
              </a:rPr>
            </a:br>
            <a:r>
              <a:rPr lang="en-US" sz="3200" dirty="0">
                <a:solidFill>
                  <a:srgbClr val="010203"/>
                </a:solidFill>
                <a:latin typeface="Calibri"/>
              </a:rPr>
              <a:t>D. Boldly Invite </a:t>
            </a:r>
            <a:r>
              <a:rPr lang="en-US" sz="3200" b="1" i="1" dirty="0">
                <a:solidFill>
                  <a:srgbClr val="010203"/>
                </a:solidFill>
                <a:latin typeface="Calibri"/>
              </a:rPr>
              <a:t>Participation</a:t>
            </a:r>
            <a:r>
              <a:rPr lang="en-US" sz="3200" dirty="0">
                <a:solidFill>
                  <a:srgbClr val="010203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7941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in robes&#10;&#10;AI-generated content may be incorrect.">
            <a:extLst>
              <a:ext uri="{FF2B5EF4-FFF2-40B4-BE49-F238E27FC236}">
                <a16:creationId xmlns:a16="http://schemas.microsoft.com/office/drawing/2014/main" id="{4F9400F9-277B-9FF7-3419-FC611C918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33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8EEAE-C9A3-7C4F-86A1-AFE55609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12A0ED-FD16-3CDE-1742-AF5258562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4" y="0"/>
            <a:ext cx="9152764" cy="5138578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79A7331E-D052-E5E2-592E-DF93E1220566}"/>
              </a:ext>
            </a:extLst>
          </p:cNvPr>
          <p:cNvSpPr txBox="1">
            <a:spLocks/>
          </p:cNvSpPr>
          <p:nvPr/>
        </p:nvSpPr>
        <p:spPr>
          <a:xfrm>
            <a:off x="4698169" y="1615916"/>
            <a:ext cx="4141031" cy="11025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/>
              <a:t>You can do these by yourself, but it would be better to discuss them with others.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pic>
        <p:nvPicPr>
          <p:cNvPr id="4" name="Picture 3" descr="A cartoon characters with speech bubbles&#10;&#10;Description automatically generated">
            <a:extLst>
              <a:ext uri="{FF2B5EF4-FFF2-40B4-BE49-F238E27FC236}">
                <a16:creationId xmlns:a16="http://schemas.microsoft.com/office/drawing/2014/main" id="{D1FB8304-EE0F-FFD9-EA0E-60C0404E6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1" y="819150"/>
            <a:ext cx="4120249" cy="4120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96F03B-F1B5-1D49-F84D-61CFE7AC6357}"/>
              </a:ext>
            </a:extLst>
          </p:cNvPr>
          <p:cNvSpPr txBox="1"/>
          <p:nvPr/>
        </p:nvSpPr>
        <p:spPr>
          <a:xfrm>
            <a:off x="457200" y="44535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38DFF9"/>
                </a:solidFill>
                <a:latin typeface="Jumble" panose="020F0502020204030204" pitchFamily="2" charset="0"/>
              </a:rPr>
              <a:t>APPLICATION QUESTIONS</a:t>
            </a:r>
          </a:p>
        </p:txBody>
      </p:sp>
    </p:spTree>
    <p:extLst>
      <p:ext uri="{BB962C8B-B14F-4D97-AF65-F5344CB8AC3E}">
        <p14:creationId xmlns:p14="http://schemas.microsoft.com/office/powerpoint/2010/main" val="1807754554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17211</TotalTime>
  <Words>395</Words>
  <Application>Microsoft Office PowerPoint</Application>
  <PresentationFormat>On-screen Show (16:9)</PresentationFormat>
  <Paragraphs>55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ADLaM Display</vt:lpstr>
      <vt:lpstr>Arial</vt:lpstr>
      <vt:lpstr>Arial Black</vt:lpstr>
      <vt:lpstr>Calibri</vt:lpstr>
      <vt:lpstr>Calibri Light</vt:lpstr>
      <vt:lpstr>Impact</vt:lpstr>
      <vt:lpstr>Jumble</vt:lpstr>
      <vt:lpstr>6_Office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siambear</dc:creator>
  <cp:lastModifiedBy>Ron Sheveland</cp:lastModifiedBy>
  <cp:revision>316</cp:revision>
  <cp:lastPrinted>2020-09-30T11:37:02Z</cp:lastPrinted>
  <dcterms:created xsi:type="dcterms:W3CDTF">2014-05-06T06:07:00Z</dcterms:created>
  <dcterms:modified xsi:type="dcterms:W3CDTF">2025-02-09T04:15:17Z</dcterms:modified>
</cp:coreProperties>
</file>