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2"/>
    <p:sldMasterId id="2147483670" r:id="rId3"/>
  </p:sldMasterIdLst>
  <p:notesMasterIdLst>
    <p:notesMasterId r:id="rId19"/>
  </p:notesMasterIdLst>
  <p:handoutMasterIdLst>
    <p:handoutMasterId r:id="rId20"/>
  </p:handoutMasterIdLst>
  <p:sldIdLst>
    <p:sldId id="358" r:id="rId4"/>
    <p:sldId id="363" r:id="rId5"/>
    <p:sldId id="310" r:id="rId6"/>
    <p:sldId id="304" r:id="rId7"/>
    <p:sldId id="305" r:id="rId8"/>
    <p:sldId id="306" r:id="rId9"/>
    <p:sldId id="290" r:id="rId10"/>
    <p:sldId id="307" r:id="rId11"/>
    <p:sldId id="308" r:id="rId12"/>
    <p:sldId id="309" r:id="rId13"/>
    <p:sldId id="286" r:id="rId14"/>
    <p:sldId id="311" r:id="rId15"/>
    <p:sldId id="312" r:id="rId16"/>
    <p:sldId id="313" r:id="rId17"/>
    <p:sldId id="321" r:id="rId1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CCFF"/>
    <a:srgbClr val="FFFF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98" autoAdjust="0"/>
  </p:normalViewPr>
  <p:slideViewPr>
    <p:cSldViewPr>
      <p:cViewPr varScale="1">
        <p:scale>
          <a:sx n="120" d="100"/>
          <a:sy n="120" d="100"/>
        </p:scale>
        <p:origin x="174" y="3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2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F9A46B63-4FAD-448A-A556-02A5E39442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45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E7CAE20C-D77B-4EB7-AE52-E2B9CECD25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99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600" y="1447800"/>
            <a:ext cx="104648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429000"/>
            <a:ext cx="10160000" cy="10668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BE19C0DE-C078-4586-94EC-518557DE64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98552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104648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D52EE-2EC2-4889-BE6E-7EB8E38B3E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3278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295FE-F8B1-4B4D-B3A7-33303EC747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895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5283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905000"/>
            <a:ext cx="5283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E366D-20AC-4469-B201-4C3CE52308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957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F8811-BB39-4063-B54B-0B0CD125FC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9499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8DAC2-F742-47E7-BDFB-501D2002B4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205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0C83D-E769-49CD-A97B-6CE4F4D319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654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732AF-82A3-432F-8A42-4A4275DE0E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9411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E6EE8-63E5-42DA-A7C1-04B4B19F4C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4951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39B9F-2C80-4DC8-85FD-39014D0EA8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572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85800"/>
            <a:ext cx="2692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85800"/>
            <a:ext cx="7874000" cy="5715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89B3F-BCC9-4654-9345-B524E2460B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6007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600" y="1447800"/>
            <a:ext cx="104648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429000"/>
            <a:ext cx="10160000" cy="1066800"/>
          </a:xfrm>
        </p:spPr>
        <p:txBody>
          <a:bodyPr/>
          <a:lstStyle>
            <a:lvl1pPr marL="0" indent="0" algn="ctr">
              <a:buFontTx/>
              <a:buNone/>
              <a:defRPr sz="27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BE19C0DE-C078-4586-94EC-518557DE64A2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8743112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98552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104648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D52EE-2EC2-4889-BE6E-7EB8E38B3EEC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6574764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295FE-F8B1-4B4D-B3A7-33303EC74750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7396909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5283200" cy="4495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905000"/>
            <a:ext cx="5283200" cy="4495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E366D-20AC-4469-B201-4C3CE52308A9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7293165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F8811-BB39-4063-B54B-0B0CD125FC59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4251830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8DAC2-F742-47E7-BDFB-501D2002B435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1131671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0C83D-E769-49CD-A97B-6CE4F4D31969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3116817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732AF-82A3-432F-8A42-4A4275DE0EA7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6318211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E6EE8-63E5-42DA-A7C1-04B4B19F4C2F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0837059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39B9F-2C80-4DC8-85FD-39014D0EA899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185204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85800"/>
            <a:ext cx="2692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85800"/>
            <a:ext cx="7874000" cy="5715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89B3F-BCC9-4654-9345-B524E2460B07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237291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05000"/>
            <a:ext cx="1076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bullet text</a:t>
            </a:r>
          </a:p>
          <a:p>
            <a:pPr lvl="2"/>
            <a:r>
              <a:rPr lang="en-US" dirty="0"/>
              <a:t>Third level bullet text</a:t>
            </a:r>
          </a:p>
          <a:p>
            <a:pPr lvl="3"/>
            <a:r>
              <a:rPr lang="en-US" dirty="0"/>
              <a:t> Fourth level bullet text</a:t>
            </a:r>
          </a:p>
          <a:p>
            <a:pPr lvl="4"/>
            <a:r>
              <a:rPr lang="en-US" dirty="0"/>
              <a:t>Fifth level bullet text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85800"/>
            <a:ext cx="1076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629400"/>
            <a:ext cx="3860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0E473B5A-C5D8-4A29-98C2-A74172270B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accent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accent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05000"/>
            <a:ext cx="1076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bullet text</a:t>
            </a:r>
          </a:p>
          <a:p>
            <a:pPr lvl="2"/>
            <a:r>
              <a:rPr lang="en-US" dirty="0"/>
              <a:t>Third level bullet text</a:t>
            </a:r>
          </a:p>
          <a:p>
            <a:pPr lvl="3"/>
            <a:r>
              <a:rPr lang="en-US" dirty="0"/>
              <a:t> Fourth level bullet text</a:t>
            </a:r>
          </a:p>
          <a:p>
            <a:pPr lvl="4"/>
            <a:r>
              <a:rPr lang="en-US" dirty="0"/>
              <a:t>Fifth level bullet text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85800"/>
            <a:ext cx="1076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629400"/>
            <a:ext cx="3860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473B5A-C5D8-4A29-98C2-A74172270BA2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  <a:latin typeface="Trebuchet MS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3160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284C6A"/>
          </a:solidFill>
          <a:latin typeface="Trebuchet MS" pitchFamily="34" charset="0"/>
        </a:defRPr>
      </a:lvl9pPr>
    </p:titleStyle>
    <p:bodyStyle>
      <a:lvl1pPr marL="257175" indent="-257175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accent2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100">
          <a:solidFill>
            <a:schemeClr val="accent2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accent2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1500">
          <a:solidFill>
            <a:schemeClr val="accent2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accent2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28601"/>
            <a:ext cx="9144000" cy="4221163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lnSpc>
                <a:spcPct val="100000"/>
              </a:lnSpc>
              <a:buFontTx/>
              <a:buNone/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sic Sans Heavy SF" panose="020BE200000000000000" pitchFamily="34" charset="0"/>
              </a:rPr>
              <a:t>The</a:t>
            </a:r>
          </a:p>
          <a:p>
            <a:pPr algn="ctr" eaLnBrk="1" hangingPunct="1">
              <a:lnSpc>
                <a:spcPct val="100000"/>
              </a:lnSpc>
              <a:buFontTx/>
              <a:buNone/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sic Sans Heavy SF" panose="020BE200000000000000" pitchFamily="34" charset="0"/>
              </a:rPr>
              <a:t>Nehemiah Model Of </a:t>
            </a:r>
          </a:p>
          <a:p>
            <a:pPr algn="ctr" eaLnBrk="1" hangingPunct="1">
              <a:lnSpc>
                <a:spcPct val="100000"/>
              </a:lnSpc>
              <a:buFontTx/>
              <a:buNone/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sic Sans Heavy SF" panose="020BE200000000000000" pitchFamily="34" charset="0"/>
              </a:rPr>
              <a:t>Spiritual Revitalization</a:t>
            </a:r>
          </a:p>
        </p:txBody>
      </p:sp>
      <p:sp>
        <p:nvSpPr>
          <p:cNvPr id="599044" name="Rectangle 2"/>
          <p:cNvSpPr txBox="1">
            <a:spLocks noChangeArrowheads="1"/>
          </p:cNvSpPr>
          <p:nvPr/>
        </p:nvSpPr>
        <p:spPr bwMode="auto">
          <a:xfrm>
            <a:off x="1143000" y="5916612"/>
            <a:ext cx="69342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4400" b="1" dirty="0">
                <a:solidFill>
                  <a:srgbClr val="000000"/>
                </a:solidFill>
              </a:rPr>
              <a:t>Nehemiah 8-13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0358" y="3239563"/>
            <a:ext cx="6185484" cy="35345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7244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454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443EF1-0386-F4AF-2767-499E42F4714D}"/>
              </a:ext>
            </a:extLst>
          </p:cNvPr>
          <p:cNvSpPr txBox="1"/>
          <p:nvPr/>
        </p:nvSpPr>
        <p:spPr>
          <a:xfrm>
            <a:off x="2057400" y="1981200"/>
            <a:ext cx="8458200" cy="3890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#1 PROCLAMATION: </a:t>
            </a:r>
            <a:r>
              <a:rPr lang="en-US" sz="2800" b="1" dirty="0">
                <a:solidFill>
                  <a:srgbClr val="00B050"/>
                </a:solidFill>
              </a:rPr>
              <a:t>Proclaim God’s Word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#2 INTERACTION: </a:t>
            </a:r>
            <a:r>
              <a:rPr lang="en-US" sz="2800" b="1" dirty="0">
                <a:solidFill>
                  <a:srgbClr val="00B050"/>
                </a:solidFill>
              </a:rPr>
              <a:t>Pray for God’s Working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#3 CONSECRATION: </a:t>
            </a:r>
            <a:r>
              <a:rPr lang="en-US" sz="2800" b="1" dirty="0">
                <a:solidFill>
                  <a:srgbClr val="00B050"/>
                </a:solidFill>
              </a:rPr>
              <a:t>Call for a Commitment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#4 PARTICIPATION: </a:t>
            </a:r>
            <a:r>
              <a:rPr lang="en-US" sz="2800" b="1" dirty="0">
                <a:solidFill>
                  <a:srgbClr val="00B050"/>
                </a:solidFill>
              </a:rPr>
              <a:t>Honor God’s Workers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#5 CELEBRATION: </a:t>
            </a:r>
            <a:r>
              <a:rPr lang="en-US" sz="2800" b="1" dirty="0">
                <a:solidFill>
                  <a:srgbClr val="00B050"/>
                </a:solidFill>
              </a:rPr>
              <a:t>Celebrate God’s Victories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#6 REFORMATION: </a:t>
            </a:r>
            <a:r>
              <a:rPr lang="en-US" sz="2800" b="1" dirty="0">
                <a:solidFill>
                  <a:srgbClr val="00B050"/>
                </a:solidFill>
              </a:rPr>
              <a:t>Repeatedly Refresh Revival</a:t>
            </a:r>
          </a:p>
        </p:txBody>
      </p:sp>
      <p:pic>
        <p:nvPicPr>
          <p:cNvPr id="4" name="Picture 3" descr="Nehemiah_name oi'.png">
            <a:extLst>
              <a:ext uri="{FF2B5EF4-FFF2-40B4-BE49-F238E27FC236}">
                <a16:creationId xmlns:a16="http://schemas.microsoft.com/office/drawing/2014/main" id="{BDCA66FA-742D-E507-3166-2E916B364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79664" y="2954617"/>
            <a:ext cx="5109882" cy="112361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C4DCEB62-592D-C510-75EE-C3F993704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10111"/>
            <a:ext cx="9144000" cy="908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r>
              <a:rPr lang="en-US" sz="4950" b="1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sic Sans Heavy SF" panose="020BE200000000000000" pitchFamily="34" charset="0"/>
              </a:rPr>
              <a:t>6 KEYS FOR SPIRITUAL RENEWAL</a:t>
            </a:r>
            <a:endParaRPr lang="en-US" sz="495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722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1091267"/>
            <a:ext cx="9144000" cy="838200"/>
          </a:xfrm>
        </p:spPr>
        <p:txBody>
          <a:bodyPr/>
          <a:lstStyle/>
          <a:p>
            <a:pPr algn="ctr" hangingPunct="0"/>
            <a:br>
              <a:rPr lang="en-US" sz="5400" b="1" dirty="0"/>
            </a:br>
            <a:r>
              <a:rPr lang="en-US" sz="8000" b="1" spc="30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sic Sans Heavy SF" panose="020BE200000000000000" pitchFamily="34" charset="0"/>
              </a:rPr>
              <a:t>#1 PROCLAMATION</a:t>
            </a:r>
            <a:endParaRPr lang="en-US" sz="8000" spc="300" dirty="0">
              <a:solidFill>
                <a:srgbClr val="00B0F0"/>
              </a:solidFill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2463034" y="2608421"/>
            <a:ext cx="7680308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endParaRPr lang="en-US" sz="4000" dirty="0">
              <a:solidFill>
                <a:srgbClr val="008000"/>
              </a:solidFill>
            </a:endParaRPr>
          </a:p>
          <a:p>
            <a:pPr algn="ctr" eaLnBrk="0" hangingPunct="0">
              <a:defRPr/>
            </a:pPr>
            <a:r>
              <a:rPr lang="en-US" sz="4000" b="1" dirty="0">
                <a:solidFill>
                  <a:srgbClr val="008000"/>
                </a:solidFill>
              </a:rPr>
              <a:t>How to Ignite Spiritual Revival </a:t>
            </a:r>
          </a:p>
          <a:p>
            <a:pPr algn="ctr" eaLnBrk="0" hangingPunct="0">
              <a:defRPr/>
            </a:pPr>
            <a:r>
              <a:rPr lang="en-US" sz="4000" b="1" dirty="0">
                <a:solidFill>
                  <a:srgbClr val="008000"/>
                </a:solidFill>
              </a:rPr>
              <a:t>with God's Word</a:t>
            </a:r>
            <a:r>
              <a:rPr lang="en-US" b="1" dirty="0">
                <a:solidFill>
                  <a:srgbClr val="008000"/>
                </a:solidFill>
              </a:rPr>
              <a:t> </a:t>
            </a:r>
          </a:p>
          <a:p>
            <a:pPr algn="ctr" eaLnBrk="0" hangingPunct="0">
              <a:defRPr/>
            </a:pPr>
            <a:endParaRPr lang="en-US" dirty="0">
              <a:solidFill>
                <a:srgbClr val="008000"/>
              </a:solidFill>
            </a:endParaRPr>
          </a:p>
          <a:p>
            <a:pPr algn="ctr" eaLnBrk="0" hangingPunct="0">
              <a:defRPr/>
            </a:pPr>
            <a:endParaRPr lang="en-US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579" y="5181600"/>
            <a:ext cx="1371600" cy="137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EFAF62-32AA-51A0-15A1-5B2B48489434}"/>
              </a:ext>
            </a:extLst>
          </p:cNvPr>
          <p:cNvSpPr txBox="1"/>
          <p:nvPr/>
        </p:nvSpPr>
        <p:spPr>
          <a:xfrm>
            <a:off x="3048000" y="586740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3200" b="1" dirty="0"/>
              <a:t>Nehemiah 8</a:t>
            </a:r>
          </a:p>
        </p:txBody>
      </p:sp>
    </p:spTree>
    <p:extLst>
      <p:ext uri="{BB962C8B-B14F-4D97-AF65-F5344CB8AC3E}">
        <p14:creationId xmlns:p14="http://schemas.microsoft.com/office/powerpoint/2010/main" val="3496521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895600"/>
            <a:ext cx="7391400" cy="914400"/>
          </a:xfrm>
        </p:spPr>
        <p:txBody>
          <a:bodyPr/>
          <a:lstStyle/>
          <a:p>
            <a:pPr algn="ctr"/>
            <a:r>
              <a:rPr lang="en-US" sz="5400" b="1" dirty="0"/>
              <a:t>1.	Rally Together around God’s Word. </a:t>
            </a:r>
            <a:r>
              <a:rPr lang="en-US" sz="5400" dirty="0">
                <a:solidFill>
                  <a:srgbClr val="009900"/>
                </a:solidFill>
              </a:rPr>
              <a:t>(8:1)</a:t>
            </a:r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0514"/>
            <a:ext cx="12192000" cy="747486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C0A877-631E-F069-2366-7FC9FBA33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048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8532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3505200"/>
            <a:ext cx="7543800" cy="914400"/>
          </a:xfrm>
        </p:spPr>
        <p:txBody>
          <a:bodyPr/>
          <a:lstStyle/>
          <a:p>
            <a:pPr algn="ctr"/>
            <a:r>
              <a:rPr lang="en-US" sz="5400" b="1" dirty="0"/>
              <a:t>2.	Give Scripture Your Focused Attention. </a:t>
            </a:r>
            <a:r>
              <a:rPr lang="en-US" sz="5400" dirty="0">
                <a:solidFill>
                  <a:srgbClr val="009900"/>
                </a:solidFill>
              </a:rPr>
              <a:t>(8:2-4)</a:t>
            </a:r>
            <a:br>
              <a:rPr lang="en-US" sz="5400" dirty="0">
                <a:solidFill>
                  <a:srgbClr val="00CCFF"/>
                </a:solidFill>
              </a:rPr>
            </a:br>
            <a:endParaRPr lang="en-US" sz="5400" dirty="0">
              <a:solidFill>
                <a:srgbClr val="00CCFF"/>
              </a:solidFill>
            </a:endParaRPr>
          </a:p>
        </p:txBody>
      </p:sp>
      <p:pic>
        <p:nvPicPr>
          <p:cNvPr id="3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0514"/>
            <a:ext cx="12192000" cy="74748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CC3E09-6846-4912-010C-264491759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048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2506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3886200"/>
            <a:ext cx="7391400" cy="914400"/>
          </a:xfrm>
        </p:spPr>
        <p:txBody>
          <a:bodyPr/>
          <a:lstStyle/>
          <a:p>
            <a:pPr algn="ctr"/>
            <a:r>
              <a:rPr lang="en-US" sz="5400" b="1" dirty="0"/>
              <a:t>3.	Worship God and Revere His Word.</a:t>
            </a:r>
            <a:br>
              <a:rPr lang="en-US" sz="5400" dirty="0"/>
            </a:br>
            <a:r>
              <a:rPr lang="en-US" sz="5400" dirty="0">
                <a:solidFill>
                  <a:srgbClr val="009900"/>
                </a:solidFill>
              </a:rPr>
              <a:t> (8:5-6)</a:t>
            </a:r>
            <a:br>
              <a:rPr lang="en-US" sz="5400" dirty="0"/>
            </a:br>
            <a:br>
              <a:rPr lang="en-US" sz="5400" dirty="0">
                <a:solidFill>
                  <a:srgbClr val="00CCFF"/>
                </a:solidFill>
              </a:rPr>
            </a:br>
            <a:endParaRPr lang="en-US" sz="5400" dirty="0">
              <a:solidFill>
                <a:srgbClr val="00CCFF"/>
              </a:solidFill>
            </a:endParaRPr>
          </a:p>
        </p:txBody>
      </p:sp>
      <p:pic>
        <p:nvPicPr>
          <p:cNvPr id="3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0514"/>
            <a:ext cx="12268200" cy="74748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DB0DAD-8C34-44FD-BBF7-8F2F2421B0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048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7540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"/>
            <a:ext cx="9220200" cy="6858391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771925-7641-9F0D-EE61-57D933412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192000" cy="696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54635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3886200"/>
            <a:ext cx="7391400" cy="914400"/>
          </a:xfrm>
        </p:spPr>
        <p:txBody>
          <a:bodyPr/>
          <a:lstStyle/>
          <a:p>
            <a:pPr algn="ctr"/>
            <a:r>
              <a:rPr lang="en-US" sz="5400" b="1" dirty="0"/>
              <a:t>4.	Strive for Full Understanding.</a:t>
            </a:r>
            <a:br>
              <a:rPr lang="en-US" sz="5400" dirty="0"/>
            </a:br>
            <a:r>
              <a:rPr lang="en-US" sz="5400" dirty="0">
                <a:solidFill>
                  <a:srgbClr val="009900"/>
                </a:solidFill>
              </a:rPr>
              <a:t>(8:7-8)</a:t>
            </a:r>
            <a:br>
              <a:rPr lang="en-US" sz="5400" dirty="0"/>
            </a:br>
            <a:br>
              <a:rPr lang="en-US" sz="5400" dirty="0">
                <a:solidFill>
                  <a:srgbClr val="00CCFF"/>
                </a:solidFill>
              </a:rPr>
            </a:br>
            <a:endParaRPr lang="en-US" sz="5400" dirty="0">
              <a:solidFill>
                <a:srgbClr val="00CCFF"/>
              </a:solidFill>
            </a:endParaRPr>
          </a:p>
        </p:txBody>
      </p:sp>
      <p:pic>
        <p:nvPicPr>
          <p:cNvPr id="3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0514"/>
            <a:ext cx="12192000" cy="74748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51404E-7B72-5878-DC9D-106E9EE5A3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048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781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4572000"/>
            <a:ext cx="7391400" cy="914400"/>
          </a:xfrm>
        </p:spPr>
        <p:txBody>
          <a:bodyPr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latin typeface="Calibri"/>
                <a:ea typeface="Calibri"/>
                <a:cs typeface="Times New Roman"/>
              </a:rPr>
              <a:t>5.	Celebrate What the Bible Teaches.</a:t>
            </a:r>
            <a:br>
              <a:rPr lang="en-US" sz="5400" dirty="0">
                <a:latin typeface="Calibri"/>
                <a:ea typeface="Calibri"/>
                <a:cs typeface="Times New Roman"/>
              </a:rPr>
            </a:br>
            <a:r>
              <a:rPr lang="en-US" sz="5400" dirty="0">
                <a:solidFill>
                  <a:srgbClr val="009900"/>
                </a:solidFill>
                <a:latin typeface="Calibri"/>
                <a:ea typeface="Calibri"/>
                <a:cs typeface="Times New Roman"/>
              </a:rPr>
              <a:t>(8:9-12)</a:t>
            </a:r>
            <a:br>
              <a:rPr lang="en-US" sz="4800" dirty="0">
                <a:latin typeface="Calibri"/>
                <a:ea typeface="Calibri"/>
                <a:cs typeface="Times New Roman"/>
              </a:rPr>
            </a:br>
            <a:br>
              <a:rPr lang="en-US" sz="5400" dirty="0"/>
            </a:br>
            <a:br>
              <a:rPr lang="en-US" sz="5400" dirty="0">
                <a:solidFill>
                  <a:srgbClr val="00CCFF"/>
                </a:solidFill>
              </a:rPr>
            </a:br>
            <a:endParaRPr lang="en-US" sz="5400" dirty="0">
              <a:solidFill>
                <a:srgbClr val="00CCFF"/>
              </a:solidFill>
            </a:endParaRPr>
          </a:p>
        </p:txBody>
      </p:sp>
      <p:pic>
        <p:nvPicPr>
          <p:cNvPr id="3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0514"/>
            <a:ext cx="12192000" cy="74748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2448D4-1D46-3016-D655-C45E564D45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048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7471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5105400"/>
            <a:ext cx="7391400" cy="914400"/>
          </a:xfrm>
        </p:spPr>
        <p:txBody>
          <a:bodyPr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dirty="0"/>
              <a:t>6.	Joyfully Obey God’s Directions.</a:t>
            </a:r>
            <a:br>
              <a:rPr lang="en-US" sz="5400" dirty="0"/>
            </a:br>
            <a:r>
              <a:rPr lang="en-US" sz="5400" dirty="0">
                <a:solidFill>
                  <a:srgbClr val="00CCFF"/>
                </a:solidFill>
              </a:rPr>
              <a:t> </a:t>
            </a:r>
            <a:r>
              <a:rPr lang="en-US" sz="5400" dirty="0">
                <a:solidFill>
                  <a:srgbClr val="009900"/>
                </a:solidFill>
              </a:rPr>
              <a:t>(8:13-18)</a:t>
            </a:r>
            <a:br>
              <a:rPr lang="en-US" sz="5400" dirty="0"/>
            </a:br>
            <a:br>
              <a:rPr lang="en-US" sz="4800" dirty="0">
                <a:latin typeface="Calibri"/>
                <a:ea typeface="Calibri"/>
                <a:cs typeface="Times New Roman"/>
              </a:rPr>
            </a:br>
            <a:br>
              <a:rPr lang="en-US" sz="5400" dirty="0"/>
            </a:br>
            <a:br>
              <a:rPr lang="en-US" sz="5400" dirty="0">
                <a:solidFill>
                  <a:srgbClr val="00CCFF"/>
                </a:solidFill>
              </a:rPr>
            </a:br>
            <a:endParaRPr lang="en-US" sz="5400" dirty="0">
              <a:solidFill>
                <a:srgbClr val="00CCFF"/>
              </a:solidFill>
            </a:endParaRPr>
          </a:p>
        </p:txBody>
      </p:sp>
      <p:pic>
        <p:nvPicPr>
          <p:cNvPr id="3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0514"/>
            <a:ext cx="12192000" cy="74748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5C0CEB-1AF3-CB36-1050-7C856AB945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048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2965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</p:spPr>
      </p:pic>
      <p:sp>
        <p:nvSpPr>
          <p:cNvPr id="3" name="TextBox 2"/>
          <p:cNvSpPr txBox="1"/>
          <p:nvPr/>
        </p:nvSpPr>
        <p:spPr>
          <a:xfrm>
            <a:off x="1981200" y="533401"/>
            <a:ext cx="8229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1.	Rally Together around God’s Word. 2.	Give Scripture Focused Attention. </a:t>
            </a:r>
          </a:p>
          <a:p>
            <a:r>
              <a:rPr lang="en-US" sz="3200" b="1" dirty="0"/>
              <a:t>3.	Worship God and Revere His Word. </a:t>
            </a:r>
          </a:p>
          <a:p>
            <a:r>
              <a:rPr lang="en-US" sz="3200" b="1" dirty="0"/>
              <a:t>4.	Strive for Full Understanding. </a:t>
            </a:r>
          </a:p>
          <a:p>
            <a:r>
              <a:rPr lang="en-US" sz="3200" b="1" dirty="0"/>
              <a:t>5.	Celebrate What the Bible Teaches. </a:t>
            </a:r>
          </a:p>
          <a:p>
            <a:r>
              <a:rPr lang="en-US" sz="3200" b="1" dirty="0"/>
              <a:t>6.	Joyfully Obey God’s Directions. 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5F297A-1617-AB4E-BB65-E782D5CC6204}"/>
              </a:ext>
            </a:extLst>
          </p:cNvPr>
          <p:cNvSpPr/>
          <p:nvPr/>
        </p:nvSpPr>
        <p:spPr>
          <a:xfrm>
            <a:off x="234299" y="6019800"/>
            <a:ext cx="117234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to Ignite Spiritual Revival with God's Word</a:t>
            </a:r>
          </a:p>
        </p:txBody>
      </p:sp>
    </p:spTree>
    <p:extLst>
      <p:ext uri="{BB962C8B-B14F-4D97-AF65-F5344CB8AC3E}">
        <p14:creationId xmlns:p14="http://schemas.microsoft.com/office/powerpoint/2010/main" val="341522226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Do you have the kind of appreciation for the word of God that these people had? How do you evidence this in your life?</a:t>
            </a:r>
          </a:p>
          <a:p>
            <a:pPr marL="0" indent="0">
              <a:buNone/>
            </a:pPr>
            <a:r>
              <a:rPr lang="en-US" dirty="0"/>
              <a:t>2. What are some steps we can take to improve our reactions to God’s Word?</a:t>
            </a:r>
          </a:p>
        </p:txBody>
      </p:sp>
    </p:spTree>
    <p:extLst>
      <p:ext uri="{BB962C8B-B14F-4D97-AF65-F5344CB8AC3E}">
        <p14:creationId xmlns:p14="http://schemas.microsoft.com/office/powerpoint/2010/main" val="51164304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3. Why were the people weeping? How and why did the people turn their weeping to celebration?</a:t>
            </a:r>
          </a:p>
          <a:p>
            <a:pPr marL="0" indent="0">
              <a:buNone/>
            </a:pPr>
            <a:r>
              <a:rPr lang="en-US" dirty="0"/>
              <a:t>4. How is the joy of the Lord our strength?</a:t>
            </a:r>
          </a:p>
        </p:txBody>
      </p:sp>
    </p:spTree>
    <p:extLst>
      <p:ext uri="{BB962C8B-B14F-4D97-AF65-F5344CB8AC3E}">
        <p14:creationId xmlns:p14="http://schemas.microsoft.com/office/powerpoint/2010/main" val="74658380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5. What is your personal experience with revival? Are you familiar with some of the revivals of recent centuries or of those currently happening in various parts of the world?</a:t>
            </a:r>
          </a:p>
          <a:p>
            <a:pPr marL="0" indent="0">
              <a:buNone/>
            </a:pPr>
            <a:r>
              <a:rPr lang="en-US" dirty="0"/>
              <a:t>6. If revival was to come to your church, how would you know it had arrived?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0337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6819" y="1230565"/>
            <a:ext cx="4256690" cy="425669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E" sz="135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87390" y="1461139"/>
            <a:ext cx="3795548" cy="3795548"/>
          </a:xfrm>
          <a:prstGeom prst="roundRect">
            <a:avLst/>
          </a:prstGeom>
          <a:solidFill>
            <a:srgbClr val="FFC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E" sz="1350">
              <a:solidFill>
                <a:srgbClr val="FFDB00"/>
              </a:solidFill>
              <a:latin typeface="Calibri"/>
              <a:ea typeface="ＭＳ Ｐゴシック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464274" y="1738018"/>
            <a:ext cx="3241785" cy="324178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E" sz="135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9449" y="4659874"/>
            <a:ext cx="3995531" cy="854080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 defTabSz="685800"/>
            <a:r>
              <a:rPr lang="en-IE" sz="4950" b="1" kern="2300" spc="225" dirty="0">
                <a:solidFill>
                  <a:srgbClr val="FFC000"/>
                </a:solidFill>
                <a:latin typeface="Letter Gothic Std" panose="020B0409020202030304" pitchFamily="49" charset="0"/>
                <a:ea typeface="ＭＳ Ｐゴシック"/>
              </a:rPr>
              <a:t>TRAINING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435" y="3960168"/>
            <a:ext cx="2187458" cy="2067056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453" y="2083874"/>
            <a:ext cx="2438400" cy="230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592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/>
      <p:bldP spid="7" grpId="1"/>
    </p:bldLst>
  </p:timing>
</p:sld>
</file>

<file path=ppt/theme/theme1.xml><?xml version="1.0" encoding="utf-8"?>
<a:theme xmlns:a="http://schemas.openxmlformats.org/drawingml/2006/main" name="06256168">
  <a:themeElements>
    <a:clrScheme name="Training Presentatio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6D1D0"/>
      </a:accent1>
      <a:accent2>
        <a:srgbClr val="284C6A"/>
      </a:accent2>
      <a:accent3>
        <a:srgbClr val="FFFF99"/>
      </a:accent3>
      <a:accent4>
        <a:srgbClr val="FFCC99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06256168">
  <a:themeElements>
    <a:clrScheme name="Training Presentatio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6D1D0"/>
      </a:accent1>
      <a:accent2>
        <a:srgbClr val="284C6A"/>
      </a:accent2>
      <a:accent3>
        <a:srgbClr val="FFFF99"/>
      </a:accent3>
      <a:accent4>
        <a:srgbClr val="FFCC99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DCA1983-AE1E-48BE-8FC2-9B84073035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356</Words>
  <Application>Microsoft Office PowerPoint</Application>
  <PresentationFormat>Widescreen</PresentationFormat>
  <Paragraphs>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Basic Sans Heavy SF</vt:lpstr>
      <vt:lpstr>Calibri</vt:lpstr>
      <vt:lpstr>Letter Gothic Std</vt:lpstr>
      <vt:lpstr>Times New Roman</vt:lpstr>
      <vt:lpstr>Trebuchet MS</vt:lpstr>
      <vt:lpstr>06256168</vt:lpstr>
      <vt:lpstr>1_06256168</vt:lpstr>
      <vt:lpstr>PowerPoint Presentation</vt:lpstr>
      <vt:lpstr>PowerPoint Presentation</vt:lpstr>
      <vt:lpstr> #1 PROCLAMATION</vt:lpstr>
      <vt:lpstr>1. Rally Together around God’s Word. (8:1)</vt:lpstr>
      <vt:lpstr>2. Give Scripture Your Focused Attention. (8:2-4) </vt:lpstr>
      <vt:lpstr>3. Worship God and Revere His Word.  (8:5-6)  </vt:lpstr>
      <vt:lpstr>PowerPoint Presentation</vt:lpstr>
      <vt:lpstr>4. Strive for Full Understanding. (8:7-8)  </vt:lpstr>
      <vt:lpstr>5. Celebrate What the Bible Teaches. (8:9-12)   </vt:lpstr>
      <vt:lpstr>6. Joyfully Obey God’s Directions.  (8:13-18)    </vt:lpstr>
      <vt:lpstr>PowerPoint Presentation</vt:lpstr>
      <vt:lpstr>Discussion Questions</vt:lpstr>
      <vt:lpstr>Discussion Questions</vt:lpstr>
      <vt:lpstr>Discussion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Sheveland</dc:creator>
  <cp:lastModifiedBy>Ron Sheveland</cp:lastModifiedBy>
  <cp:revision>7</cp:revision>
  <dcterms:created xsi:type="dcterms:W3CDTF">2020-10-05T11:45:43Z</dcterms:created>
  <dcterms:modified xsi:type="dcterms:W3CDTF">2025-02-17T13:09:11Z</dcterms:modified>
</cp:coreProperties>
</file>